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1"/>
    <p:sldMasterId id="2147483960" r:id="rId2"/>
  </p:sldMasterIdLst>
  <p:notesMasterIdLst>
    <p:notesMasterId r:id="rId19"/>
  </p:notesMasterIdLst>
  <p:handoutMasterIdLst>
    <p:handoutMasterId r:id="rId20"/>
  </p:handoutMasterIdLst>
  <p:sldIdLst>
    <p:sldId id="447" r:id="rId3"/>
    <p:sldId id="273" r:id="rId4"/>
    <p:sldId id="25023" r:id="rId5"/>
    <p:sldId id="25019" r:id="rId6"/>
    <p:sldId id="449" r:id="rId7"/>
    <p:sldId id="25024" r:id="rId8"/>
    <p:sldId id="25033" r:id="rId9"/>
    <p:sldId id="448" r:id="rId10"/>
    <p:sldId id="450" r:id="rId11"/>
    <p:sldId id="438" r:id="rId12"/>
    <p:sldId id="25029" r:id="rId13"/>
    <p:sldId id="445" r:id="rId14"/>
    <p:sldId id="446" r:id="rId15"/>
    <p:sldId id="369" r:id="rId16"/>
    <p:sldId id="25010" r:id="rId17"/>
    <p:sldId id="25034" r:id="rId18"/>
  </p:sldIdLst>
  <p:sldSz cx="9144000" cy="6858000" type="screen4x3"/>
  <p:notesSz cx="7104063" cy="10234613"/>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99"/>
    <a:srgbClr val="DE8502"/>
    <a:srgbClr val="D75078"/>
    <a:srgbClr val="00CC00"/>
    <a:srgbClr val="FF9933"/>
    <a:srgbClr val="F874A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5712" autoAdjust="0"/>
  </p:normalViewPr>
  <p:slideViewPr>
    <p:cSldViewPr snapToGrid="0">
      <p:cViewPr varScale="1">
        <p:scale>
          <a:sx n="75" d="100"/>
          <a:sy n="75" d="100"/>
        </p:scale>
        <p:origin x="72" y="900"/>
      </p:cViewPr>
      <p:guideLst>
        <p:guide orient="horz" pos="2160"/>
        <p:guide pos="2880"/>
      </p:guideLst>
    </p:cSldViewPr>
  </p:slideViewPr>
  <p:notesTextViewPr>
    <p:cViewPr>
      <p:scale>
        <a:sx n="1" d="1"/>
        <a:sy n="1" d="1"/>
      </p:scale>
      <p:origin x="0" y="0"/>
    </p:cViewPr>
  </p:notesTextViewPr>
  <p:notesViewPr>
    <p:cSldViewPr snapToGrid="0">
      <p:cViewPr varScale="1">
        <p:scale>
          <a:sx n="85" d="100"/>
          <a:sy n="85" d="100"/>
        </p:scale>
        <p:origin x="288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8" cy="513508"/>
          </a:xfrm>
          <a:prstGeom prst="rect">
            <a:avLst/>
          </a:prstGeom>
        </p:spPr>
        <p:txBody>
          <a:bodyPr vert="horz" lIns="95463" tIns="47732" rIns="95463" bIns="47732" rtlCol="0"/>
          <a:lstStyle>
            <a:lvl1pPr algn="l">
              <a:defRPr sz="1300"/>
            </a:lvl1pPr>
          </a:lstStyle>
          <a:p>
            <a:pPr rtl="0"/>
            <a:endParaRPr lang="ja-JP" altLang="en-US" dirty="0">
              <a:latin typeface="ＭＳ 明朝" panose="02020609040205080304" pitchFamily="17" charset="-128"/>
              <a:ea typeface="ＭＳ 明朝" panose="02020609040205080304" pitchFamily="17" charset="-128"/>
            </a:endParaRPr>
          </a:p>
        </p:txBody>
      </p:sp>
      <p:sp>
        <p:nvSpPr>
          <p:cNvPr id="3" name="日付プレースホルダー 2"/>
          <p:cNvSpPr>
            <a:spLocks noGrp="1"/>
          </p:cNvSpPr>
          <p:nvPr>
            <p:ph type="dt" sz="quarter" idx="1"/>
          </p:nvPr>
        </p:nvSpPr>
        <p:spPr>
          <a:xfrm>
            <a:off x="4023992" y="0"/>
            <a:ext cx="3078428" cy="513508"/>
          </a:xfrm>
          <a:prstGeom prst="rect">
            <a:avLst/>
          </a:prstGeom>
        </p:spPr>
        <p:txBody>
          <a:bodyPr vert="horz" lIns="95463" tIns="47732" rIns="95463" bIns="47732" rtlCol="0"/>
          <a:lstStyle>
            <a:lvl1pPr algn="r">
              <a:defRPr sz="1300"/>
            </a:lvl1pPr>
          </a:lstStyle>
          <a:p>
            <a:pPr rtl="0"/>
            <a:fld id="{CBC0ED2D-D444-484B-A13C-54521B6816CC}" type="datetime4">
              <a:rPr lang="ja-JP" altLang="en-US" smtClean="0">
                <a:latin typeface="ＭＳ 明朝" panose="02020609040205080304" pitchFamily="17" charset="-128"/>
                <a:ea typeface="ＭＳ 明朝" panose="02020609040205080304" pitchFamily="17" charset="-128"/>
              </a:rPr>
              <a:t>2026年1月26日</a:t>
            </a:fld>
            <a:endParaRPr lang="ja-JP" altLang="en-US" dirty="0">
              <a:latin typeface="ＭＳ 明朝" panose="02020609040205080304" pitchFamily="17" charset="-128"/>
              <a:ea typeface="ＭＳ 明朝" panose="02020609040205080304" pitchFamily="17" charset="-128"/>
            </a:endParaRPr>
          </a:p>
        </p:txBody>
      </p:sp>
      <p:sp>
        <p:nvSpPr>
          <p:cNvPr id="4" name="フッター プレースホルダー 3"/>
          <p:cNvSpPr>
            <a:spLocks noGrp="1"/>
          </p:cNvSpPr>
          <p:nvPr>
            <p:ph type="ftr" sz="quarter" idx="2"/>
          </p:nvPr>
        </p:nvSpPr>
        <p:spPr>
          <a:xfrm>
            <a:off x="0" y="9721108"/>
            <a:ext cx="3078428" cy="513507"/>
          </a:xfrm>
          <a:prstGeom prst="rect">
            <a:avLst/>
          </a:prstGeom>
        </p:spPr>
        <p:txBody>
          <a:bodyPr vert="horz" lIns="95463" tIns="47732" rIns="95463" bIns="47732" rtlCol="0" anchor="b"/>
          <a:lstStyle>
            <a:lvl1pPr algn="l">
              <a:defRPr sz="1300"/>
            </a:lvl1pPr>
          </a:lstStyle>
          <a:p>
            <a:pPr rtl="0"/>
            <a:endParaRPr lang="ja-JP" altLang="en-US" dirty="0">
              <a:latin typeface="ＭＳ 明朝" panose="02020609040205080304" pitchFamily="17" charset="-128"/>
              <a:ea typeface="ＭＳ 明朝" panose="02020609040205080304" pitchFamily="17" charset="-128"/>
            </a:endParaRPr>
          </a:p>
        </p:txBody>
      </p:sp>
      <p:sp>
        <p:nvSpPr>
          <p:cNvPr id="5" name="スライド番号プレースホルダー 4"/>
          <p:cNvSpPr>
            <a:spLocks noGrp="1"/>
          </p:cNvSpPr>
          <p:nvPr>
            <p:ph type="sldNum" sz="quarter" idx="3"/>
          </p:nvPr>
        </p:nvSpPr>
        <p:spPr>
          <a:xfrm>
            <a:off x="4023992" y="9721108"/>
            <a:ext cx="3078428" cy="513507"/>
          </a:xfrm>
          <a:prstGeom prst="rect">
            <a:avLst/>
          </a:prstGeom>
        </p:spPr>
        <p:txBody>
          <a:bodyPr vert="horz" lIns="95463" tIns="47732" rIns="95463" bIns="47732" rtlCol="0" anchor="b"/>
          <a:lstStyle>
            <a:lvl1pPr algn="r">
              <a:defRPr sz="1300"/>
            </a:lvl1pPr>
          </a:lstStyle>
          <a:p>
            <a:pPr rtl="0"/>
            <a:fld id="{402BA2C8-71FC-43D0-BD87-0547616971FA}" type="slidenum">
              <a:rPr lang="en-US" altLang="ja-JP">
                <a:latin typeface="ＭＳ 明朝" panose="02020609040205080304" pitchFamily="17" charset="-128"/>
                <a:ea typeface="ＭＳ 明朝" panose="02020609040205080304" pitchFamily="17" charset="-128"/>
              </a:rPr>
              <a:t>‹#›</a:t>
            </a:fld>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8" cy="513508"/>
          </a:xfrm>
          <a:prstGeom prst="rect">
            <a:avLst/>
          </a:prstGeom>
        </p:spPr>
        <p:txBody>
          <a:bodyPr vert="horz" lIns="95463" tIns="47732" rIns="95463" bIns="47732" rtlCol="0"/>
          <a:lstStyle>
            <a:lvl1pPr algn="l">
              <a:defRPr sz="1300">
                <a:latin typeface="ＭＳ 明朝" panose="02020609040205080304" pitchFamily="17" charset="-128"/>
                <a:ea typeface="ＭＳ 明朝" panose="02020609040205080304" pitchFamily="17" charset="-128"/>
              </a:defRPr>
            </a:lvl1pPr>
          </a:lstStyle>
          <a:p>
            <a:endParaRPr lang="ja-JP" altLang="en-US" dirty="0"/>
          </a:p>
        </p:txBody>
      </p:sp>
      <p:sp>
        <p:nvSpPr>
          <p:cNvPr id="3" name="日付プレースホルダー 2"/>
          <p:cNvSpPr>
            <a:spLocks noGrp="1"/>
          </p:cNvSpPr>
          <p:nvPr>
            <p:ph type="dt" idx="1"/>
          </p:nvPr>
        </p:nvSpPr>
        <p:spPr>
          <a:xfrm>
            <a:off x="4023992" y="0"/>
            <a:ext cx="3078428" cy="513508"/>
          </a:xfrm>
          <a:prstGeom prst="rect">
            <a:avLst/>
          </a:prstGeom>
        </p:spPr>
        <p:txBody>
          <a:bodyPr vert="horz" lIns="95463" tIns="47732" rIns="95463" bIns="47732" rtlCol="0"/>
          <a:lstStyle>
            <a:lvl1pPr algn="r">
              <a:defRPr sz="1300">
                <a:latin typeface="ＭＳ 明朝" panose="02020609040205080304" pitchFamily="17" charset="-128"/>
                <a:ea typeface="ＭＳ 明朝" panose="02020609040205080304" pitchFamily="17" charset="-128"/>
              </a:defRPr>
            </a:lvl1pPr>
          </a:lstStyle>
          <a:p>
            <a:fld id="{98ACC885-CD66-40AD-B5EE-F0C833376888}" type="datetime4">
              <a:rPr lang="ja-JP" altLang="en-US" smtClean="0"/>
              <a:pPr/>
              <a:t>2026年1月26日</a:t>
            </a:fld>
            <a:endParaRPr lang="ja-JP" altLang="en-US"/>
          </a:p>
        </p:txBody>
      </p:sp>
      <p:sp>
        <p:nvSpPr>
          <p:cNvPr id="4" name="スライド イメージ プレースホルダー 3"/>
          <p:cNvSpPr>
            <a:spLocks noGrp="1" noRot="1" noChangeAspect="1"/>
          </p:cNvSpPr>
          <p:nvPr>
            <p:ph type="sldImg" idx="2"/>
          </p:nvPr>
        </p:nvSpPr>
        <p:spPr>
          <a:xfrm>
            <a:off x="1249363" y="1279525"/>
            <a:ext cx="4605337" cy="3452813"/>
          </a:xfrm>
          <a:prstGeom prst="rect">
            <a:avLst/>
          </a:prstGeom>
          <a:noFill/>
          <a:ln w="12700">
            <a:solidFill>
              <a:prstClr val="black"/>
            </a:solidFill>
          </a:ln>
        </p:spPr>
        <p:txBody>
          <a:bodyPr vert="horz" lIns="95463" tIns="47732" rIns="95463" bIns="47732" rtlCol="0" anchor="ctr"/>
          <a:lstStyle/>
          <a:p>
            <a:pPr rtl="0"/>
            <a:endParaRPr lang="ja-JP" altLang="en-US" noProof="0" dirty="0"/>
          </a:p>
        </p:txBody>
      </p:sp>
      <p:sp>
        <p:nvSpPr>
          <p:cNvPr id="5" name="ノート プレースホルダー 4"/>
          <p:cNvSpPr>
            <a:spLocks noGrp="1"/>
          </p:cNvSpPr>
          <p:nvPr>
            <p:ph type="body" sz="quarter" idx="3"/>
          </p:nvPr>
        </p:nvSpPr>
        <p:spPr>
          <a:xfrm>
            <a:off x="710408" y="4925408"/>
            <a:ext cx="5683250" cy="3454182"/>
          </a:xfrm>
          <a:prstGeom prst="rect">
            <a:avLst/>
          </a:prstGeom>
        </p:spPr>
        <p:txBody>
          <a:bodyPr vert="horz" lIns="95463" tIns="47732" rIns="95463" bIns="47732" rtlCol="0"/>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9721108"/>
            <a:ext cx="3078428" cy="513507"/>
          </a:xfrm>
          <a:prstGeom prst="rect">
            <a:avLst/>
          </a:prstGeom>
        </p:spPr>
        <p:txBody>
          <a:bodyPr vert="horz" lIns="95463" tIns="47732" rIns="95463" bIns="47732" rtlCol="0" anchor="b"/>
          <a:lstStyle>
            <a:lvl1pPr algn="l">
              <a:defRPr sz="1300">
                <a:latin typeface="ＭＳ 明朝" panose="02020609040205080304" pitchFamily="17" charset="-128"/>
                <a:ea typeface="ＭＳ 明朝" panose="02020609040205080304" pitchFamily="17" charset="-128"/>
              </a:defRPr>
            </a:lvl1pPr>
          </a:lstStyle>
          <a:p>
            <a:endParaRPr lang="ja-JP" altLang="en-US" dirty="0"/>
          </a:p>
        </p:txBody>
      </p:sp>
      <p:sp>
        <p:nvSpPr>
          <p:cNvPr id="7" name="スライド番号プレースホルダー 6"/>
          <p:cNvSpPr>
            <a:spLocks noGrp="1"/>
          </p:cNvSpPr>
          <p:nvPr>
            <p:ph type="sldNum" sz="quarter" idx="5"/>
          </p:nvPr>
        </p:nvSpPr>
        <p:spPr>
          <a:xfrm>
            <a:off x="4023992" y="9721108"/>
            <a:ext cx="3078428" cy="513507"/>
          </a:xfrm>
          <a:prstGeom prst="rect">
            <a:avLst/>
          </a:prstGeom>
        </p:spPr>
        <p:txBody>
          <a:bodyPr vert="horz" lIns="95463" tIns="47732" rIns="95463" bIns="47732" rtlCol="0" anchor="b"/>
          <a:lstStyle>
            <a:lvl1pPr algn="r">
              <a:defRPr sz="1300">
                <a:latin typeface="ＭＳ 明朝" panose="02020609040205080304" pitchFamily="17" charset="-128"/>
                <a:ea typeface="ＭＳ 明朝" panose="02020609040205080304" pitchFamily="17" charset="-128"/>
              </a:defRPr>
            </a:lvl1pPr>
          </a:lstStyle>
          <a:p>
            <a:fld id="{C6539446-6953-447E-A4E3-E7CFBF870046}" type="slidenum">
              <a:rPr lang="en-US" altLang="ja-JP" smtClean="0"/>
              <a:pPr/>
              <a:t>‹#›</a:t>
            </a:fld>
            <a:endParaRPr lang="en-US" altLang="ja-JP" dirty="0"/>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ＭＳ 明朝" panose="02020609040205080304" pitchFamily="17" charset="-128"/>
        <a:ea typeface="ＭＳ 明朝" panose="02020609040205080304" pitchFamily="17" charset="-128"/>
        <a:cs typeface="+mn-cs"/>
      </a:defRPr>
    </a:lvl1pPr>
    <a:lvl2pPr marL="457200" algn="l" defTabSz="914400" rtl="0" eaLnBrk="1" latinLnBrk="0" hangingPunct="1">
      <a:defRPr sz="1200" kern="1200">
        <a:solidFill>
          <a:schemeClr val="tx1"/>
        </a:solidFill>
        <a:latin typeface="ＭＳ 明朝" panose="02020609040205080304" pitchFamily="17" charset="-128"/>
        <a:ea typeface="ＭＳ 明朝" panose="02020609040205080304" pitchFamily="17" charset="-128"/>
        <a:cs typeface="+mn-cs"/>
      </a:defRPr>
    </a:lvl2pPr>
    <a:lvl3pPr marL="914400" algn="l" defTabSz="914400" rtl="0" eaLnBrk="1" latinLnBrk="0" hangingPunct="1">
      <a:defRPr sz="1200" kern="1200">
        <a:solidFill>
          <a:schemeClr val="tx1"/>
        </a:solidFill>
        <a:latin typeface="ＭＳ 明朝" panose="02020609040205080304" pitchFamily="17" charset="-128"/>
        <a:ea typeface="ＭＳ 明朝" panose="02020609040205080304" pitchFamily="17" charset="-128"/>
        <a:cs typeface="+mn-cs"/>
      </a:defRPr>
    </a:lvl3pPr>
    <a:lvl4pPr marL="1371600" algn="l" defTabSz="914400" rtl="0" eaLnBrk="1" latinLnBrk="0" hangingPunct="1">
      <a:defRPr sz="1200" kern="1200">
        <a:solidFill>
          <a:schemeClr val="tx1"/>
        </a:solidFill>
        <a:latin typeface="ＭＳ 明朝" panose="02020609040205080304" pitchFamily="17" charset="-128"/>
        <a:ea typeface="ＭＳ 明朝" panose="02020609040205080304" pitchFamily="17" charset="-128"/>
        <a:cs typeface="+mn-cs"/>
      </a:defRPr>
    </a:lvl4pPr>
    <a:lvl5pPr marL="1828800" algn="l" defTabSz="914400" rtl="0" eaLnBrk="1" latinLnBrk="0" hangingPunct="1">
      <a:defRPr sz="1200" kern="1200">
        <a:solidFill>
          <a:schemeClr val="tx1"/>
        </a:solidFill>
        <a:latin typeface="ＭＳ 明朝" panose="02020609040205080304" pitchFamily="17" charset="-128"/>
        <a:ea typeface="ＭＳ 明朝" panose="02020609040205080304" pitchFamily="17"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water3"/>
          <p:cNvSpPr/>
          <p:nvPr/>
        </p:nvSpPr>
        <p:spPr bwMode="gray">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ＭＳ 明朝" panose="02020609040205080304" pitchFamily="17" charset="-128"/>
              <a:ea typeface="ＭＳ 明朝" panose="02020609040205080304" pitchFamily="17" charset="-128"/>
            </a:endParaRPr>
          </a:p>
        </p:txBody>
      </p:sp>
      <p:sp>
        <p:nvSpPr>
          <p:cNvPr id="5" name="sky"/>
          <p:cNvSpPr/>
          <p:nvPr/>
        </p:nvSpPr>
        <p:spPr bwMode="white">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ＭＳ 明朝" panose="02020609040205080304" pitchFamily="17" charset="-128"/>
              <a:ea typeface="ＭＳ 明朝" panose="02020609040205080304" pitchFamily="17" charset="-128"/>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069" y="5497898"/>
            <a:ext cx="9141714"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069" y="5221111"/>
            <a:ext cx="9141714" cy="268288"/>
          </a:xfrm>
          <a:prstGeom prst="rect">
            <a:avLst/>
          </a:prstGeom>
          <a:noFill/>
          <a:ln>
            <a:noFill/>
          </a:ln>
        </p:spPr>
      </p:pic>
      <p:sp>
        <p:nvSpPr>
          <p:cNvPr id="8" name="長方形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ＭＳ 明朝" panose="02020609040205080304" pitchFamily="17" charset="-128"/>
              <a:ea typeface="ＭＳ 明朝" panose="02020609040205080304" pitchFamily="17" charset="-128"/>
            </a:endParaRPr>
          </a:p>
        </p:txBody>
      </p:sp>
      <p:sp>
        <p:nvSpPr>
          <p:cNvPr id="2" name="タイトル 1"/>
          <p:cNvSpPr>
            <a:spLocks noGrp="1"/>
          </p:cNvSpPr>
          <p:nvPr>
            <p:ph type="ctrTitle"/>
          </p:nvPr>
        </p:nvSpPr>
        <p:spPr>
          <a:xfrm>
            <a:off x="979404" y="1309047"/>
            <a:ext cx="7202092" cy="2667000"/>
          </a:xfrm>
        </p:spPr>
        <p:txBody>
          <a:bodyPr rtlCol="0" anchor="b">
            <a:noAutofit/>
          </a:bodyPr>
          <a:lstStyle>
            <a:lvl1pPr algn="ctr" rtl="0">
              <a:defRPr sz="4500">
                <a:latin typeface="ＭＳ 明朝" panose="02020609040205080304" pitchFamily="17" charset="-128"/>
                <a:ea typeface="ＭＳ 明朝" panose="02020609040205080304" pitchFamily="17"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979404" y="4038600"/>
            <a:ext cx="7200900" cy="990600"/>
          </a:xfrm>
        </p:spPr>
        <p:txBody>
          <a:bodyPr rtlCol="0">
            <a:normAutofit/>
          </a:bodyPr>
          <a:lstStyle>
            <a:lvl1pPr marL="0" indent="0" algn="ctr">
              <a:spcBef>
                <a:spcPts val="0"/>
              </a:spcBef>
              <a:buNone/>
              <a:defRPr sz="1350" cap="all" baseline="0">
                <a:solidFill>
                  <a:schemeClr val="accent2">
                    <a:lumMod val="75000"/>
                  </a:schemeClr>
                </a:solidFill>
                <a:latin typeface="ＭＳ 明朝" panose="02020609040205080304" pitchFamily="17" charset="-128"/>
                <a:ea typeface="ＭＳ 明朝" panose="02020609040205080304" pitchFamily="17" charset="-128"/>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pPr rtl="0"/>
            <a:r>
              <a:rPr lang="ja-JP" altLang="en-US" noProof="0"/>
              <a:t>マスター サブタイトルの書式設定</a:t>
            </a:r>
            <a:endParaRPr lang="ja-JP" altLang="en-US" noProof="0" dirty="0"/>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rtl="0">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hasCustomPrompt="1"/>
          </p:nvPr>
        </p:nvSpPr>
        <p:spPr/>
        <p:txBody>
          <a:bodyPr vert="eaVert" rtlCol="0"/>
          <a:lstStyle/>
          <a:p>
            <a:pPr lvl="0" rtl="0"/>
            <a:r>
              <a:rPr lang="ja-JP" altLang="en-US" noProof="0" dirty="0"/>
              <a:t>クリックしてマスター テキストのスタイルを編集</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4" name="日付プレースホルダー 3"/>
          <p:cNvSpPr>
            <a:spLocks noGrp="1"/>
          </p:cNvSpPr>
          <p:nvPr>
            <p:ph type="dt" sz="half" idx="10"/>
          </p:nvPr>
        </p:nvSpPr>
        <p:spPr/>
        <p:txBody>
          <a:bodyPr rtlCol="0"/>
          <a:lstStyle/>
          <a:p>
            <a:pPr rtl="0"/>
            <a:fld id="{B79AE480-11D4-4462-A63F-27CAB82100B6}" type="datetime1">
              <a:rPr lang="en-US" altLang="ja-JP" smtClean="0"/>
              <a:t>1/26/2026</a:t>
            </a:fld>
            <a:endParaRPr/>
          </a:p>
        </p:txBody>
      </p:sp>
      <p:sp>
        <p:nvSpPr>
          <p:cNvPr id="6" name="スライド番号プレースホルダー 5"/>
          <p:cNvSpPr>
            <a:spLocks noGrp="1"/>
          </p:cNvSpPr>
          <p:nvPr>
            <p:ph type="sldNum" sz="quarter" idx="12"/>
          </p:nvPr>
        </p:nvSpPr>
        <p:spPr/>
        <p:txBody>
          <a:bodyPr rtlCol="0"/>
          <a:lstStyle/>
          <a:p>
            <a:pPr rtl="0"/>
            <a:fld id="{4FAB73BC-B049-4115-A692-8D63A059BFB8}" type="slidenum">
              <a:rPr lang="en-US" altLang="ja-JP" noProof="0" smtClean="0"/>
              <a:t>‹#›</a:t>
            </a:fld>
            <a:endParaRPr lang="en-US" altLang="ja-JP" noProof="0" dirty="0"/>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274638"/>
            <a:ext cx="1971675" cy="5440362"/>
          </a:xfrm>
        </p:spPr>
        <p:txBody>
          <a:bodyPr vert="eaVert" rtlCol="0"/>
          <a:lstStyle>
            <a:lvl1pPr rtl="0">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hasCustomPrompt="1"/>
          </p:nvPr>
        </p:nvSpPr>
        <p:spPr>
          <a:xfrm>
            <a:off x="628650" y="274638"/>
            <a:ext cx="5800725" cy="5440362"/>
          </a:xfrm>
        </p:spPr>
        <p:txBody>
          <a:bodyPr vert="eaVert" rtlCol="0"/>
          <a:lstStyle/>
          <a:p>
            <a:pPr lvl="0" rtl="0"/>
            <a:r>
              <a:rPr lang="ja-JP" altLang="en-US" noProof="0" dirty="0"/>
              <a:t>クリックしてマスター テキストのスタイルを編集</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4" name="日付プレースホルダー 3"/>
          <p:cNvSpPr>
            <a:spLocks noGrp="1"/>
          </p:cNvSpPr>
          <p:nvPr>
            <p:ph type="dt" sz="half" idx="10"/>
          </p:nvPr>
        </p:nvSpPr>
        <p:spPr/>
        <p:txBody>
          <a:bodyPr rtlCol="0"/>
          <a:lstStyle/>
          <a:p>
            <a:pPr rtl="0"/>
            <a:fld id="{C3A55925-C3CF-4F3E-8B99-A43EACA5115F}" type="datetime1">
              <a:rPr lang="en-US" altLang="ja-JP" smtClean="0"/>
              <a:t>1/26/2026</a:t>
            </a:fld>
            <a:endParaRPr/>
          </a:p>
        </p:txBody>
      </p:sp>
      <p:sp>
        <p:nvSpPr>
          <p:cNvPr id="6" name="スライド番号プレースホルダー 5"/>
          <p:cNvSpPr>
            <a:spLocks noGrp="1"/>
          </p:cNvSpPr>
          <p:nvPr>
            <p:ph type="sldNum" sz="quarter" idx="12"/>
          </p:nvPr>
        </p:nvSpPr>
        <p:spPr/>
        <p:txBody>
          <a:bodyPr rtlCol="0"/>
          <a:lstStyle/>
          <a:p>
            <a:pPr rtl="0"/>
            <a:fld id="{4FAB73BC-B049-4115-A692-8D63A059BFB8}" type="slidenum">
              <a:rPr lang="en-US" altLang="ja-JP" noProof="0" smtClean="0"/>
              <a:t>‹#›</a:t>
            </a:fld>
            <a:endParaRPr lang="en-US" altLang="ja-JP" noProof="0" dirty="0"/>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74A4681-AF88-403A-8455-BF8AF189E88F}" type="datetime1">
              <a:rPr lang="en-US" altLang="ja-JP" smtClean="0"/>
              <a:t>1/26/2026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595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C78B986-B33E-46EC-B302-2C9D81D7247F}" type="datetime1">
              <a:rPr lang="en-US" altLang="ja-JP" noProof="0" smtClean="0"/>
              <a:t>1/26/2026</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4FAB73BC-B049-4115-A692-8D63A059BFB8}" type="slidenum">
              <a:rPr lang="en-US" altLang="ja-JP" noProof="0" smtClean="0"/>
              <a:pPr/>
              <a:t>‹#›</a:t>
            </a:fld>
            <a:endParaRPr lang="ja-JP" altLang="en-US" noProof="0" dirty="0"/>
          </a:p>
        </p:txBody>
      </p:sp>
    </p:spTree>
    <p:extLst>
      <p:ext uri="{BB962C8B-B14F-4D97-AF65-F5344CB8AC3E}">
        <p14:creationId xmlns:p14="http://schemas.microsoft.com/office/powerpoint/2010/main" val="976780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E0E7FA0-ACC8-492C-9F7F-D01623A5902C}" type="datetime1">
              <a:rPr lang="en-US" altLang="ja-JP" noProof="0" smtClean="0"/>
              <a:t>1/26/2026</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4FAB73BC-B049-4115-A692-8D63A059BFB8}" type="slidenum">
              <a:rPr lang="en-US" altLang="ja-JP" noProof="0" smtClean="0"/>
              <a:pPr/>
              <a:t>‹#›</a:t>
            </a:fld>
            <a:endParaRPr lang="ja-JP" altLang="en-US" noProof="0" dirty="0"/>
          </a:p>
        </p:txBody>
      </p:sp>
    </p:spTree>
    <p:extLst>
      <p:ext uri="{BB962C8B-B14F-4D97-AF65-F5344CB8AC3E}">
        <p14:creationId xmlns:p14="http://schemas.microsoft.com/office/powerpoint/2010/main" val="3990455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0C12C7D-94F3-4D8A-8BF9-7C42993E0C27}" type="datetime1">
              <a:rPr lang="en-US" altLang="ja-JP" noProof="0" smtClean="0"/>
              <a:t>1/26/2026</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4FAB73BC-B049-4115-A692-8D63A059BFB8}" type="slidenum">
              <a:rPr lang="en-US" altLang="ja-JP" noProof="0" smtClean="0"/>
              <a:pPr/>
              <a:t>‹#›</a:t>
            </a:fld>
            <a:endParaRPr lang="ja-JP" altLang="en-US" noProof="0" dirty="0"/>
          </a:p>
        </p:txBody>
      </p:sp>
    </p:spTree>
    <p:extLst>
      <p:ext uri="{BB962C8B-B14F-4D97-AF65-F5344CB8AC3E}">
        <p14:creationId xmlns:p14="http://schemas.microsoft.com/office/powerpoint/2010/main" val="130887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2C2DA47-E434-4FE3-ACBC-5F109764DFE8}" type="datetime1">
              <a:rPr lang="en-US" altLang="ja-JP" noProof="0" smtClean="0"/>
              <a:t>1/26/2026</a:t>
            </a:fld>
            <a:endParaRPr lang="ja-JP" altLang="en-US" noProof="0" dirty="0"/>
          </a:p>
        </p:txBody>
      </p:sp>
      <p:sp>
        <p:nvSpPr>
          <p:cNvPr id="8" name="Footer Placeholder 7"/>
          <p:cNvSpPr>
            <a:spLocks noGrp="1"/>
          </p:cNvSpPr>
          <p:nvPr>
            <p:ph type="ftr" sz="quarter" idx="11"/>
          </p:nvPr>
        </p:nvSpPr>
        <p:spPr/>
        <p:txBody>
          <a:bodyPr/>
          <a:lstStyle/>
          <a:p>
            <a:endParaRPr lang="ja-JP" altLang="en-US" noProof="0" dirty="0"/>
          </a:p>
        </p:txBody>
      </p:sp>
      <p:sp>
        <p:nvSpPr>
          <p:cNvPr id="9" name="Slide Number Placeholder 8"/>
          <p:cNvSpPr>
            <a:spLocks noGrp="1"/>
          </p:cNvSpPr>
          <p:nvPr>
            <p:ph type="sldNum" sz="quarter" idx="12"/>
          </p:nvPr>
        </p:nvSpPr>
        <p:spPr/>
        <p:txBody>
          <a:bodyPr/>
          <a:lstStyle/>
          <a:p>
            <a:fld id="{4FAB73BC-B049-4115-A692-8D63A059BFB8}" type="slidenum">
              <a:rPr lang="en-US" altLang="ja-JP" noProof="0" smtClean="0"/>
              <a:pPr/>
              <a:t>‹#›</a:t>
            </a:fld>
            <a:endParaRPr lang="ja-JP" altLang="en-US" noProof="0" dirty="0"/>
          </a:p>
        </p:txBody>
      </p:sp>
    </p:spTree>
    <p:extLst>
      <p:ext uri="{BB962C8B-B14F-4D97-AF65-F5344CB8AC3E}">
        <p14:creationId xmlns:p14="http://schemas.microsoft.com/office/powerpoint/2010/main" val="1814011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rtl="0"/>
            <a:fld id="{3CB7808B-EBC1-42A4-8440-565A90A5C45B}" type="datetime1">
              <a:rPr lang="en-US" altLang="ja-JP" smtClean="0"/>
              <a:t>1/26/2026</a:t>
            </a:fld>
            <a:endParaRPr lang="ja-JP" altLang="en-US"/>
          </a:p>
        </p:txBody>
      </p:sp>
      <p:sp>
        <p:nvSpPr>
          <p:cNvPr id="4" name="Footer Placeholder 3"/>
          <p:cNvSpPr>
            <a:spLocks noGrp="1"/>
          </p:cNvSpPr>
          <p:nvPr>
            <p:ph type="ftr" sz="quarter" idx="11"/>
          </p:nvPr>
        </p:nvSpPr>
        <p:spPr/>
        <p:txBody>
          <a:bodyPr/>
          <a:lstStyle/>
          <a:p>
            <a:pPr rtl="0"/>
            <a:endParaRPr lang="ja-JP" altLang="en-US" noProof="0" dirty="0"/>
          </a:p>
        </p:txBody>
      </p:sp>
      <p:sp>
        <p:nvSpPr>
          <p:cNvPr id="5" name="Slide Number Placeholder 4"/>
          <p:cNvSpPr>
            <a:spLocks noGrp="1"/>
          </p:cNvSpPr>
          <p:nvPr>
            <p:ph type="sldNum" sz="quarter" idx="12"/>
          </p:nvPr>
        </p:nvSpPr>
        <p:spPr/>
        <p:txBody>
          <a:bodyPr/>
          <a:lstStyle/>
          <a:p>
            <a:pPr rtl="0"/>
            <a:fld id="{4FAB73BC-B049-4115-A692-8D63A059BFB8}" type="slidenum">
              <a:rPr lang="en-US" altLang="ja-JP" noProof="0" smtClean="0"/>
              <a:t>‹#›</a:t>
            </a:fld>
            <a:endParaRPr lang="en-US" altLang="ja-JP" noProof="0" dirty="0"/>
          </a:p>
        </p:txBody>
      </p:sp>
    </p:spTree>
    <p:extLst>
      <p:ext uri="{BB962C8B-B14F-4D97-AF65-F5344CB8AC3E}">
        <p14:creationId xmlns:p14="http://schemas.microsoft.com/office/powerpoint/2010/main" val="305267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CBC02D-65F6-4AB4-ACEE-3BB276904DF4}" type="datetime1">
              <a:rPr lang="en-US" altLang="ja-JP" noProof="0" smtClean="0"/>
              <a:t>1/26/2026</a:t>
            </a:fld>
            <a:endParaRPr lang="ja-JP" altLang="en-US" noProof="0" dirty="0"/>
          </a:p>
        </p:txBody>
      </p:sp>
      <p:sp>
        <p:nvSpPr>
          <p:cNvPr id="3" name="Footer Placeholder 2"/>
          <p:cNvSpPr>
            <a:spLocks noGrp="1"/>
          </p:cNvSpPr>
          <p:nvPr>
            <p:ph type="ftr" sz="quarter" idx="11"/>
          </p:nvPr>
        </p:nvSpPr>
        <p:spPr/>
        <p:txBody>
          <a:bodyPr/>
          <a:lstStyle/>
          <a:p>
            <a:endParaRPr lang="ja-JP" altLang="en-US" noProof="0" dirty="0"/>
          </a:p>
        </p:txBody>
      </p:sp>
      <p:sp>
        <p:nvSpPr>
          <p:cNvPr id="4" name="Slide Number Placeholder 3"/>
          <p:cNvSpPr>
            <a:spLocks noGrp="1"/>
          </p:cNvSpPr>
          <p:nvPr>
            <p:ph type="sldNum" sz="quarter" idx="12"/>
          </p:nvPr>
        </p:nvSpPr>
        <p:spPr/>
        <p:txBody>
          <a:bodyPr/>
          <a:lstStyle/>
          <a:p>
            <a:fld id="{4FAB73BC-B049-4115-A692-8D63A059BFB8}" type="slidenum">
              <a:rPr lang="en-US" altLang="ja-JP" noProof="0" smtClean="0"/>
              <a:pPr/>
              <a:t>‹#›</a:t>
            </a:fld>
            <a:endParaRPr lang="ja-JP" altLang="en-US" noProof="0" dirty="0"/>
          </a:p>
        </p:txBody>
      </p:sp>
    </p:spTree>
    <p:extLst>
      <p:ext uri="{BB962C8B-B14F-4D97-AF65-F5344CB8AC3E}">
        <p14:creationId xmlns:p14="http://schemas.microsoft.com/office/powerpoint/2010/main" val="571652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FF01118-F542-4D30-8779-9953EFC8CB1F}" type="datetime1">
              <a:rPr lang="en-US" altLang="ja-JP" noProof="0" smtClean="0"/>
              <a:t>1/26/2026</a:t>
            </a:fld>
            <a:endParaRPr lang="ja-JP" altLang="en-US" noProof="0" dirty="0"/>
          </a:p>
        </p:txBody>
      </p:sp>
      <p:sp>
        <p:nvSpPr>
          <p:cNvPr id="6" name="Footer Placeholder 5"/>
          <p:cNvSpPr>
            <a:spLocks noGrp="1"/>
          </p:cNvSpPr>
          <p:nvPr>
            <p:ph type="ftr" sz="quarter" idx="11"/>
          </p:nvPr>
        </p:nvSpPr>
        <p:spPr/>
        <p:txBody>
          <a:bodyPr/>
          <a:lstStyle/>
          <a:p>
            <a:endParaRPr lang="ja-JP" altLang="en-US" noProof="0" dirty="0"/>
          </a:p>
        </p:txBody>
      </p:sp>
      <p:sp>
        <p:nvSpPr>
          <p:cNvPr id="7" name="Slide Number Placeholder 6"/>
          <p:cNvSpPr>
            <a:spLocks noGrp="1"/>
          </p:cNvSpPr>
          <p:nvPr>
            <p:ph type="sldNum" sz="quarter" idx="12"/>
          </p:nvPr>
        </p:nvSpPr>
        <p:spPr/>
        <p:txBody>
          <a:bodyPr/>
          <a:lstStyle/>
          <a:p>
            <a:fld id="{4FAB73BC-B049-4115-A692-8D63A059BFB8}" type="slidenum">
              <a:rPr lang="en-US" altLang="ja-JP" noProof="0" smtClean="0"/>
              <a:pPr/>
              <a:t>‹#›</a:t>
            </a:fld>
            <a:endParaRPr lang="ja-JP" altLang="en-US" noProof="0" dirty="0"/>
          </a:p>
        </p:txBody>
      </p:sp>
    </p:spTree>
    <p:extLst>
      <p:ext uri="{BB962C8B-B14F-4D97-AF65-F5344CB8AC3E}">
        <p14:creationId xmlns:p14="http://schemas.microsoft.com/office/powerpoint/2010/main" val="337348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rtl="0">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lvl5pPr>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4" name="日付プレースホルダー 3"/>
          <p:cNvSpPr>
            <a:spLocks noGrp="1"/>
          </p:cNvSpPr>
          <p:nvPr>
            <p:ph type="dt" sz="half" idx="10"/>
          </p:nvPr>
        </p:nvSpPr>
        <p:spPr/>
        <p:txBody>
          <a:bodyPr rtlCol="0"/>
          <a:lstStyle/>
          <a:p>
            <a:pPr rtl="0"/>
            <a:fld id="{73F8136F-7B07-4457-826C-126A996EBDA8}" type="datetime1">
              <a:rPr lang="en-US" altLang="ja-JP" smtClean="0"/>
              <a:t>1/26/2026</a:t>
            </a:fld>
            <a:endParaRPr/>
          </a:p>
        </p:txBody>
      </p:sp>
      <p:sp>
        <p:nvSpPr>
          <p:cNvPr id="6" name="スライド番号プレースホルダー 5"/>
          <p:cNvSpPr>
            <a:spLocks noGrp="1"/>
          </p:cNvSpPr>
          <p:nvPr>
            <p:ph type="sldNum" sz="quarter" idx="12"/>
          </p:nvPr>
        </p:nvSpPr>
        <p:spPr/>
        <p:txBody>
          <a:bodyPr rtlCol="0"/>
          <a:lstStyle/>
          <a:p>
            <a:pPr rtl="0"/>
            <a:fld id="{4FAB73BC-B049-4115-A692-8D63A059BFB8}" type="slidenum">
              <a:rPr lang="en-US" altLang="ja-JP" noProof="0" smtClean="0"/>
              <a:t>‹#›</a:t>
            </a:fld>
            <a:endParaRPr lang="en-US" altLang="ja-JP" noProof="0" dirty="0"/>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rtl="0"/>
            <a:fld id="{5B50C085-F439-4B9E-836D-74C471AACD40}" type="datetime1">
              <a:rPr lang="en-US" altLang="ja-JP" smtClean="0"/>
              <a:t>1/26/2026</a:t>
            </a:fld>
            <a:endParaRPr lang="ja-JP"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rtl="0"/>
            <a:fld id="{4FAB73BC-B049-4115-A692-8D63A059BFB8}" type="slidenum">
              <a:rPr lang="en-US" altLang="ja-JP" noProof="0" smtClean="0"/>
              <a:t>‹#›</a:t>
            </a:fld>
            <a:endParaRPr lang="ja-JP" altLang="en-US" noProof="0" dirty="0"/>
          </a:p>
        </p:txBody>
      </p:sp>
    </p:spTree>
    <p:extLst>
      <p:ext uri="{BB962C8B-B14F-4D97-AF65-F5344CB8AC3E}">
        <p14:creationId xmlns:p14="http://schemas.microsoft.com/office/powerpoint/2010/main" val="316690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377E5-5928-4B20-AC38-458A29D30B85}" type="datetime1">
              <a:rPr lang="en-US" altLang="ja-JP" noProof="0" smtClean="0"/>
              <a:t>1/26/2026</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4FAB73BC-B049-4115-A692-8D63A059BFB8}" type="slidenum">
              <a:rPr lang="en-US" altLang="ja-JP" noProof="0" smtClean="0"/>
              <a:pPr/>
              <a:t>‹#›</a:t>
            </a:fld>
            <a:endParaRPr lang="ja-JP" altLang="en-US" noProof="0" dirty="0"/>
          </a:p>
        </p:txBody>
      </p:sp>
    </p:spTree>
    <p:extLst>
      <p:ext uri="{BB962C8B-B14F-4D97-AF65-F5344CB8AC3E}">
        <p14:creationId xmlns:p14="http://schemas.microsoft.com/office/powerpoint/2010/main" val="2449016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7EBD45C-252B-4F2F-8C30-2A5F42E91C33}" type="datetime1">
              <a:rPr lang="en-US" altLang="ja-JP" noProof="0" smtClean="0"/>
              <a:t>1/26/2026</a:t>
            </a:fld>
            <a:endParaRPr lang="ja-JP" altLang="en-US" noProof="0" dirty="0"/>
          </a:p>
        </p:txBody>
      </p:sp>
      <p:sp>
        <p:nvSpPr>
          <p:cNvPr id="5" name="Footer Placeholder 4"/>
          <p:cNvSpPr>
            <a:spLocks noGrp="1"/>
          </p:cNvSpPr>
          <p:nvPr>
            <p:ph type="ftr" sz="quarter" idx="11"/>
          </p:nvPr>
        </p:nvSpPr>
        <p:spPr/>
        <p:txBody>
          <a:bodyPr/>
          <a:lstStyle/>
          <a:p>
            <a:endParaRPr lang="ja-JP" altLang="en-US" noProof="0" dirty="0"/>
          </a:p>
        </p:txBody>
      </p:sp>
      <p:sp>
        <p:nvSpPr>
          <p:cNvPr id="6" name="Slide Number Placeholder 5"/>
          <p:cNvSpPr>
            <a:spLocks noGrp="1"/>
          </p:cNvSpPr>
          <p:nvPr>
            <p:ph type="sldNum" sz="quarter" idx="12"/>
          </p:nvPr>
        </p:nvSpPr>
        <p:spPr/>
        <p:txBody>
          <a:bodyPr/>
          <a:lstStyle/>
          <a:p>
            <a:fld id="{4FAB73BC-B049-4115-A692-8D63A059BFB8}" type="slidenum">
              <a:rPr lang="en-US" altLang="ja-JP" noProof="0" smtClean="0"/>
              <a:pPr/>
              <a:t>‹#›</a:t>
            </a:fld>
            <a:endParaRPr lang="ja-JP" altLang="en-US" noProof="0" dirty="0"/>
          </a:p>
        </p:txBody>
      </p:sp>
    </p:spTree>
    <p:extLst>
      <p:ext uri="{BB962C8B-B14F-4D97-AF65-F5344CB8AC3E}">
        <p14:creationId xmlns:p14="http://schemas.microsoft.com/office/powerpoint/2010/main" val="460233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7" name="sky"/>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rtlCol="0" anchor="ctr"/>
          <a:lstStyle/>
          <a:p>
            <a:pPr algn="ctr" rtl="0"/>
            <a:endParaRPr sz="1350"/>
          </a:p>
        </p:txBody>
      </p:sp>
      <p:sp>
        <p:nvSpPr>
          <p:cNvPr id="2" name="タイトル 1"/>
          <p:cNvSpPr>
            <a:spLocks noGrp="1"/>
          </p:cNvSpPr>
          <p:nvPr>
            <p:ph type="title"/>
          </p:nvPr>
        </p:nvSpPr>
        <p:spPr>
          <a:xfrm>
            <a:off x="970360" y="1309047"/>
            <a:ext cx="7200939" cy="2667000"/>
          </a:xfrm>
        </p:spPr>
        <p:txBody>
          <a:bodyPr rtlCol="0" anchor="b">
            <a:normAutofit/>
          </a:bodyPr>
          <a:lstStyle>
            <a:lvl1pPr algn="ctr" rtl="0">
              <a:defRPr sz="4500" b="0"/>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970360" y="4038600"/>
            <a:ext cx="7200900" cy="1143000"/>
          </a:xfrm>
        </p:spPr>
        <p:txBody>
          <a:bodyPr rtlCol="0" anchor="t">
            <a:normAutofit/>
          </a:bodyPr>
          <a:lstStyle>
            <a:lvl1pPr marL="0" indent="0" algn="ctr">
              <a:spcBef>
                <a:spcPts val="0"/>
              </a:spcBef>
              <a:buNone/>
              <a:defRPr sz="1500" cap="all" baseline="0">
                <a:solidFill>
                  <a:schemeClr val="accent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rtl="0"/>
            <a:r>
              <a:rPr lang="ja-JP" altLang="en-US" noProof="0"/>
              <a:t>マスター テキストの書式設定</a:t>
            </a:r>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4" name="日付プレースホルダー 3"/>
          <p:cNvSpPr>
            <a:spLocks noGrp="1"/>
          </p:cNvSpPr>
          <p:nvPr>
            <p:ph type="dt" sz="half" idx="10"/>
          </p:nvPr>
        </p:nvSpPr>
        <p:spPr/>
        <p:txBody>
          <a:bodyPr rtlCol="0"/>
          <a:lstStyle/>
          <a:p>
            <a:pPr rtl="0"/>
            <a:fld id="{112D84FB-05A8-4D63-B39C-EE83C971963E}" type="datetime1">
              <a:rPr lang="en-US" altLang="ja-JP" smtClean="0"/>
              <a:t>1/26/2026</a:t>
            </a:fld>
            <a:endParaRPr/>
          </a:p>
        </p:txBody>
      </p:sp>
      <p:sp>
        <p:nvSpPr>
          <p:cNvPr id="6" name="スライド番号プレースホルダー 5"/>
          <p:cNvSpPr>
            <a:spLocks noGrp="1"/>
          </p:cNvSpPr>
          <p:nvPr>
            <p:ph type="sldNum" sz="quarter" idx="12"/>
          </p:nvPr>
        </p:nvSpPr>
        <p:spPr/>
        <p:txBody>
          <a:bodyPr rtlCol="0"/>
          <a:lstStyle/>
          <a:p>
            <a:pPr rtl="0"/>
            <a:fld id="{4FAB73BC-B049-4115-A692-8D63A059BFB8}" type="slidenum">
              <a:rPr lang="en-US" altLang="ja-JP" noProof="0" smtClean="0"/>
              <a:t>‹#›</a:t>
            </a:fld>
            <a:endParaRPr lang="en-US" altLang="ja-JP" noProof="0" dirty="0"/>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rtl="0">
              <a:defRPr/>
            </a:lvl1pPr>
          </a:lstStyle>
          <a:p>
            <a:pPr rtl="0"/>
            <a:r>
              <a:rPr lang="ja-JP" altLang="en-US" noProof="0"/>
              <a:t>マスター タイトルの書式設定</a:t>
            </a:r>
            <a:endParaRPr lang="ja-JP" altLang="en-US" noProof="0" dirty="0"/>
          </a:p>
        </p:txBody>
      </p:sp>
      <p:sp>
        <p:nvSpPr>
          <p:cNvPr id="4" name="コンテンツ プレースホルダー 3"/>
          <p:cNvSpPr>
            <a:spLocks noGrp="1"/>
          </p:cNvSpPr>
          <p:nvPr>
            <p:ph sz="half" idx="2"/>
          </p:nvPr>
        </p:nvSpPr>
        <p:spPr>
          <a:xfrm>
            <a:off x="4709160" y="1572768"/>
            <a:ext cx="3429000" cy="4142232"/>
          </a:xfrm>
        </p:spPr>
        <p:txBody>
          <a:bodyPr rtlCol="0">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3" name="コンテンツ プレースホルダー 2"/>
          <p:cNvSpPr>
            <a:spLocks noGrp="1"/>
          </p:cNvSpPr>
          <p:nvPr>
            <p:ph sz="half" idx="1"/>
          </p:nvPr>
        </p:nvSpPr>
        <p:spPr>
          <a:xfrm>
            <a:off x="1005840" y="1572768"/>
            <a:ext cx="3429000" cy="4142232"/>
          </a:xfrm>
        </p:spPr>
        <p:txBody>
          <a:bodyPr rtlCol="0">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5" name="日付プレースホルダー 4"/>
          <p:cNvSpPr>
            <a:spLocks noGrp="1"/>
          </p:cNvSpPr>
          <p:nvPr>
            <p:ph type="dt" sz="half" idx="10"/>
          </p:nvPr>
        </p:nvSpPr>
        <p:spPr/>
        <p:txBody>
          <a:bodyPr rtlCol="0"/>
          <a:lstStyle/>
          <a:p>
            <a:pPr rtl="0"/>
            <a:fld id="{97072516-A18D-4738-B925-5061A065D300}" type="datetime1">
              <a:rPr lang="en-US" altLang="ja-JP" smtClean="0"/>
              <a:t>1/26/2026</a:t>
            </a:fld>
            <a:endParaRPr/>
          </a:p>
        </p:txBody>
      </p:sp>
      <p:sp>
        <p:nvSpPr>
          <p:cNvPr id="7" name="スライド番号プレースホルダー 6"/>
          <p:cNvSpPr>
            <a:spLocks noGrp="1"/>
          </p:cNvSpPr>
          <p:nvPr>
            <p:ph type="sldNum" sz="quarter" idx="12"/>
          </p:nvPr>
        </p:nvSpPr>
        <p:spPr/>
        <p:txBody>
          <a:bodyPr rtlCol="0"/>
          <a:lstStyle/>
          <a:p>
            <a:pPr rtl="0"/>
            <a:fld id="{4FAB73BC-B049-4115-A692-8D63A059BFB8}" type="slidenum">
              <a:rPr lang="en-US" altLang="ja-JP" noProof="0" smtClean="0"/>
              <a:t>‹#›</a:t>
            </a:fld>
            <a:endParaRPr lang="ja-JP" altLang="en-US" noProof="0" dirty="0"/>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rtlCol="0"/>
          <a:lstStyle>
            <a:lvl1pPr rtl="0">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005840" y="1572768"/>
            <a:ext cx="3429000" cy="766588"/>
          </a:xfrm>
        </p:spPr>
        <p:txBody>
          <a:bodyPr rtlCol="0" anchor="ctr">
            <a:normAutofit/>
          </a:bodyPr>
          <a:lstStyle>
            <a:lvl1pPr marL="0" indent="0">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1005840" y="2365861"/>
            <a:ext cx="3429000" cy="3349140"/>
          </a:xfrm>
        </p:spPr>
        <p:txBody>
          <a:bodyPr rtlCol="0">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4709160" y="1572768"/>
            <a:ext cx="3429000" cy="766588"/>
          </a:xfrm>
        </p:spPr>
        <p:txBody>
          <a:bodyPr rtlCol="0" anchor="ctr">
            <a:normAutofit/>
          </a:bodyPr>
          <a:lstStyle>
            <a:lvl1pPr marL="0" indent="0">
              <a:spcBef>
                <a:spcPts val="0"/>
              </a:spcBef>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ja-JP" altLang="en-US" noProof="0"/>
              <a:t>マスター テキストの書式設定</a:t>
            </a:r>
          </a:p>
        </p:txBody>
      </p:sp>
      <p:sp>
        <p:nvSpPr>
          <p:cNvPr id="6" name="コンテンツ プレースホルダー 5"/>
          <p:cNvSpPr>
            <a:spLocks noGrp="1"/>
          </p:cNvSpPr>
          <p:nvPr>
            <p:ph sz="quarter" idx="4"/>
          </p:nvPr>
        </p:nvSpPr>
        <p:spPr>
          <a:xfrm>
            <a:off x="4709160" y="2365861"/>
            <a:ext cx="3429000" cy="3349140"/>
          </a:xfrm>
        </p:spPr>
        <p:txBody>
          <a:bodyPr rtlCol="0">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フッター プレースホルダー 7"/>
          <p:cNvSpPr>
            <a:spLocks noGrp="1"/>
          </p:cNvSpPr>
          <p:nvPr>
            <p:ph type="ftr" sz="quarter" idx="11"/>
          </p:nvPr>
        </p:nvSpPr>
        <p:spPr/>
        <p:txBody>
          <a:bodyPr rtlCol="0"/>
          <a:lstStyle/>
          <a:p>
            <a:pPr rtl="0"/>
            <a:endParaRPr lang="ja-JP" altLang="en-US" noProof="0" dirty="0"/>
          </a:p>
        </p:txBody>
      </p:sp>
      <p:sp>
        <p:nvSpPr>
          <p:cNvPr id="7" name="日付プレースホルダー 6"/>
          <p:cNvSpPr>
            <a:spLocks noGrp="1"/>
          </p:cNvSpPr>
          <p:nvPr>
            <p:ph type="dt" sz="half" idx="10"/>
          </p:nvPr>
        </p:nvSpPr>
        <p:spPr/>
        <p:txBody>
          <a:bodyPr rtlCol="0"/>
          <a:lstStyle/>
          <a:p>
            <a:pPr rtl="0"/>
            <a:fld id="{E1D6B9FA-D381-4829-A500-3BC64EFAA26F}" type="datetime1">
              <a:rPr lang="en-US" altLang="ja-JP" smtClean="0"/>
              <a:t>1/26/2026</a:t>
            </a:fld>
            <a:endParaRPr/>
          </a:p>
        </p:txBody>
      </p:sp>
      <p:sp>
        <p:nvSpPr>
          <p:cNvPr id="9" name="スライド番号プレースホルダー 8"/>
          <p:cNvSpPr>
            <a:spLocks noGrp="1"/>
          </p:cNvSpPr>
          <p:nvPr>
            <p:ph type="sldNum" sz="quarter" idx="12"/>
          </p:nvPr>
        </p:nvSpPr>
        <p:spPr/>
        <p:txBody>
          <a:bodyPr rtlCol="0"/>
          <a:lstStyle/>
          <a:p>
            <a:pPr rtl="0"/>
            <a:fld id="{4FAB73BC-B049-4115-A692-8D63A059BFB8}" type="slidenum">
              <a:rPr lang="en-US" altLang="ja-JP" noProof="0" smtClean="0"/>
              <a:t>‹#›</a:t>
            </a:fld>
            <a:endParaRPr lang="en-US" altLang="ja-JP" noProof="0" dirty="0"/>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6" name="タイトル 5"/>
          <p:cNvSpPr>
            <a:spLocks noGrp="1"/>
          </p:cNvSpPr>
          <p:nvPr>
            <p:ph type="title"/>
          </p:nvPr>
        </p:nvSpPr>
        <p:spPr/>
        <p:txBody>
          <a:bodyPr rtlCol="0"/>
          <a:lstStyle>
            <a:lvl1pPr rtl="0">
              <a:defRPr/>
            </a:lvl1pPr>
          </a:lstStyle>
          <a:p>
            <a:pPr rtl="0"/>
            <a:r>
              <a:rPr lang="ja-JP" altLang="en-US" noProof="0"/>
              <a:t>マスター タイトルの書式設定</a:t>
            </a:r>
            <a:endParaRPr lang="ja-JP" altLang="en-US" noProof="0"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3" name="日付プレースホルダー 2"/>
          <p:cNvSpPr>
            <a:spLocks noGrp="1"/>
          </p:cNvSpPr>
          <p:nvPr>
            <p:ph type="dt" sz="half" idx="10"/>
          </p:nvPr>
        </p:nvSpPr>
        <p:spPr/>
        <p:txBody>
          <a:bodyPr rtlCol="0"/>
          <a:lstStyle/>
          <a:p>
            <a:pPr rtl="0"/>
            <a:fld id="{8FACA9D3-87DA-4F4A-B722-900AB735EE16}" type="datetime1">
              <a:rPr lang="en-US" altLang="ja-JP" smtClean="0"/>
              <a:t>1/26/2026</a:t>
            </a:fld>
            <a:endParaRPr/>
          </a:p>
        </p:txBody>
      </p:sp>
      <p:sp>
        <p:nvSpPr>
          <p:cNvPr id="5" name="スライド番号プレースホルダー 4"/>
          <p:cNvSpPr>
            <a:spLocks noGrp="1"/>
          </p:cNvSpPr>
          <p:nvPr>
            <p:ph type="sldNum" sz="quarter" idx="12"/>
          </p:nvPr>
        </p:nvSpPr>
        <p:spPr/>
        <p:txBody>
          <a:bodyPr rtlCol="0"/>
          <a:lstStyle/>
          <a:p>
            <a:pPr rtl="0"/>
            <a:fld id="{4FAB73BC-B049-4115-A692-8D63A059BFB8}" type="slidenum">
              <a:rPr lang="en-US" altLang="ja-JP" noProof="0" smtClean="0"/>
              <a:t>‹#›</a:t>
            </a:fld>
            <a:endParaRPr lang="en-US" altLang="ja-JP" noProof="0" dirty="0"/>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sky"/>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rtlCol="0" anchor="ctr"/>
          <a:lstStyle/>
          <a:p>
            <a:pPr algn="ctr" rtl="0"/>
            <a:endParaRPr lang="ja-JP" altLang="en-US" sz="1350" noProof="0" dirty="0"/>
          </a:p>
        </p:txBody>
      </p:sp>
      <p:sp>
        <p:nvSpPr>
          <p:cNvPr id="3" name="フッター プレースホルダー 2"/>
          <p:cNvSpPr>
            <a:spLocks noGrp="1"/>
          </p:cNvSpPr>
          <p:nvPr>
            <p:ph type="ftr" sz="quarter" idx="11"/>
          </p:nvPr>
        </p:nvSpPr>
        <p:spPr/>
        <p:txBody>
          <a:bodyPr rtlCol="0"/>
          <a:lstStyle/>
          <a:p>
            <a:pPr rtl="0"/>
            <a:endParaRPr lang="ja-JP" altLang="en-US" noProof="0" dirty="0"/>
          </a:p>
        </p:txBody>
      </p:sp>
      <p:sp>
        <p:nvSpPr>
          <p:cNvPr id="2" name="日付プレースホルダー 1"/>
          <p:cNvSpPr>
            <a:spLocks noGrp="1"/>
          </p:cNvSpPr>
          <p:nvPr>
            <p:ph type="dt" sz="half" idx="10"/>
          </p:nvPr>
        </p:nvSpPr>
        <p:spPr/>
        <p:txBody>
          <a:bodyPr rtlCol="0"/>
          <a:lstStyle/>
          <a:p>
            <a:pPr rtl="0"/>
            <a:fld id="{E5F7118D-9BA3-4694-9756-8014750DEA9A}" type="datetime1">
              <a:rPr lang="en-US" altLang="ja-JP" smtClean="0"/>
              <a:t>1/26/2026</a:t>
            </a:fld>
            <a:endParaRPr/>
          </a:p>
        </p:txBody>
      </p:sp>
      <p:sp>
        <p:nvSpPr>
          <p:cNvPr id="4" name="スライド番号プレースホルダー 3"/>
          <p:cNvSpPr>
            <a:spLocks noGrp="1"/>
          </p:cNvSpPr>
          <p:nvPr>
            <p:ph type="sldNum" sz="quarter" idx="12"/>
          </p:nvPr>
        </p:nvSpPr>
        <p:spPr/>
        <p:txBody>
          <a:bodyPr rtlCol="0"/>
          <a:lstStyle/>
          <a:p>
            <a:pPr rtl="0"/>
            <a:fld id="{4FAB73BC-B049-4115-A692-8D63A059BFB8}" type="slidenum">
              <a:rPr lang="en-US" altLang="ja-JP" noProof="0" smtClean="0"/>
              <a:t>‹#›</a:t>
            </a:fld>
            <a:endParaRPr lang="en-US" altLang="ja-JP" noProof="0" dirty="0"/>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5610" y="762000"/>
            <a:ext cx="2532850" cy="2743200"/>
          </a:xfrm>
        </p:spPr>
        <p:txBody>
          <a:bodyPr rtlCol="0" anchor="b">
            <a:normAutofit/>
          </a:bodyPr>
          <a:lstStyle>
            <a:lvl1pPr rtl="0">
              <a:defRPr sz="2400" b="0"/>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570310" y="685800"/>
            <a:ext cx="5143500" cy="4572000"/>
          </a:xfrm>
        </p:spPr>
        <p:txBody>
          <a:bodyPr rtlCol="0">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6095610" y="3554104"/>
            <a:ext cx="2532850" cy="1703696"/>
          </a:xfrm>
        </p:spPr>
        <p:txBody>
          <a:bodyPr rtlCol="0">
            <a:normAutofit/>
          </a:bodyPr>
          <a:lstStyle>
            <a:lvl1pPr marL="0" indent="0">
              <a:lnSpc>
                <a:spcPct val="90000"/>
              </a:lnSpc>
              <a:spcBef>
                <a:spcPts val="60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ja-JP" altLang="en-US" noProof="0"/>
              <a:t>マスター テキストの書式設定</a:t>
            </a:r>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5" name="日付プレースホルダー 4"/>
          <p:cNvSpPr>
            <a:spLocks noGrp="1"/>
          </p:cNvSpPr>
          <p:nvPr>
            <p:ph type="dt" sz="half" idx="10"/>
          </p:nvPr>
        </p:nvSpPr>
        <p:spPr/>
        <p:txBody>
          <a:bodyPr rtlCol="0"/>
          <a:lstStyle/>
          <a:p>
            <a:pPr rtl="0"/>
            <a:fld id="{930AE45D-0B48-4A61-8800-139C94CBF6F9}" type="datetime1">
              <a:rPr lang="en-US" altLang="ja-JP" smtClean="0"/>
              <a:t>1/26/2026</a:t>
            </a:fld>
            <a:endParaRPr/>
          </a:p>
        </p:txBody>
      </p:sp>
      <p:sp>
        <p:nvSpPr>
          <p:cNvPr id="7" name="スライド番号プレースホルダー 6"/>
          <p:cNvSpPr>
            <a:spLocks noGrp="1"/>
          </p:cNvSpPr>
          <p:nvPr>
            <p:ph type="sldNum" sz="quarter" idx="12"/>
          </p:nvPr>
        </p:nvSpPr>
        <p:spPr/>
        <p:txBody>
          <a:bodyPr rtlCol="0"/>
          <a:lstStyle/>
          <a:p>
            <a:pPr rtl="0"/>
            <a:fld id="{4FAB73BC-B049-4115-A692-8D63A059BFB8}" type="slidenum">
              <a:rPr lang="en-US" altLang="ja-JP" noProof="0" smtClean="0"/>
              <a:t>‹#›</a:t>
            </a:fld>
            <a:endParaRPr lang="en-US" altLang="ja-JP" noProof="0" dirty="0"/>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095610" y="762000"/>
            <a:ext cx="2532850" cy="2743200"/>
          </a:xfrm>
        </p:spPr>
        <p:txBody>
          <a:bodyPr rtlCol="0" anchor="b">
            <a:normAutofit/>
          </a:bodyPr>
          <a:lstStyle>
            <a:lvl1pPr rtl="0">
              <a:defRPr sz="2550" b="0"/>
            </a:lvl1pPr>
          </a:lstStyle>
          <a:p>
            <a:pPr rtl="0"/>
            <a:r>
              <a:rPr lang="ja-JP" altLang="en-US" noProof="0"/>
              <a:t>マスター タイトルの書式設定</a:t>
            </a:r>
            <a:endParaRPr lang="ja-JP" altLang="en-US" noProof="0" dirty="0"/>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a:off x="570310" y="685800"/>
            <a:ext cx="5143500" cy="4572000"/>
          </a:xfrm>
          <a:solidFill>
            <a:schemeClr val="bg1">
              <a:lumMod val="95000"/>
            </a:schemeClr>
          </a:solidFill>
        </p:spPr>
        <p:txBody>
          <a:bodyPr rtlCol="0">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6095610" y="3554104"/>
            <a:ext cx="2532850" cy="1703696"/>
          </a:xfrm>
        </p:spPr>
        <p:txBody>
          <a:bodyPr rtlCol="0">
            <a:normAutofit/>
          </a:bodyPr>
          <a:lstStyle>
            <a:lvl1pPr marL="0" indent="0">
              <a:lnSpc>
                <a:spcPct val="100000"/>
              </a:lnSpc>
              <a:spcBef>
                <a:spcPts val="600"/>
              </a:spcBef>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rtl="0"/>
            <a:r>
              <a:rPr lang="ja-JP" altLang="en-US" noProof="0"/>
              <a:t>マスター テキストの書式設定</a:t>
            </a:r>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5" name="日付プレースホルダー 4"/>
          <p:cNvSpPr>
            <a:spLocks noGrp="1"/>
          </p:cNvSpPr>
          <p:nvPr>
            <p:ph type="dt" sz="half" idx="10"/>
          </p:nvPr>
        </p:nvSpPr>
        <p:spPr/>
        <p:txBody>
          <a:bodyPr rtlCol="0"/>
          <a:lstStyle/>
          <a:p>
            <a:pPr rtl="0"/>
            <a:fld id="{AA146B9E-F3B2-400D-A73A-1B2DCD0FB760}" type="datetime1">
              <a:rPr lang="en-US" altLang="ja-JP" smtClean="0"/>
              <a:t>1/26/2026</a:t>
            </a:fld>
            <a:endParaRPr/>
          </a:p>
        </p:txBody>
      </p:sp>
      <p:sp>
        <p:nvSpPr>
          <p:cNvPr id="7" name="スライド番号プレースホルダー 6"/>
          <p:cNvSpPr>
            <a:spLocks noGrp="1"/>
          </p:cNvSpPr>
          <p:nvPr>
            <p:ph type="sldNum" sz="quarter" idx="12"/>
          </p:nvPr>
        </p:nvSpPr>
        <p:spPr/>
        <p:txBody>
          <a:bodyPr rtlCol="0"/>
          <a:lstStyle/>
          <a:p>
            <a:pPr rtl="0"/>
            <a:fld id="{4FAB73BC-B049-4115-A692-8D63A059BFB8}" type="slidenum">
              <a:rPr lang="en-US" altLang="ja-JP" noProof="0" smtClean="0"/>
              <a:t>‹#›</a:t>
            </a:fld>
            <a:endParaRPr lang="ja-JP" altLang="en-US" noProof="0" dirty="0"/>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29000"/>
            <a:lum/>
          </a:blip>
          <a:srcRect/>
          <a:stretch>
            <a:fillRect l="-7000" r="-7000"/>
          </a:stretch>
        </a:blipFill>
        <a:effectLst/>
      </p:bgPr>
    </p:bg>
    <p:spTree>
      <p:nvGrpSpPr>
        <p:cNvPr id="1" name=""/>
        <p:cNvGrpSpPr/>
        <p:nvPr/>
      </p:nvGrpSpPr>
      <p:grpSpPr>
        <a:xfrm>
          <a:off x="0" y="0"/>
          <a:ext cx="0" cy="0"/>
          <a:chOff x="0" y="0"/>
          <a:chExt cx="0" cy="0"/>
        </a:xfrm>
      </p:grpSpPr>
      <p:sp>
        <p:nvSpPr>
          <p:cNvPr id="7" name="sky"/>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17220" rtlCol="0" anchor="ctr"/>
          <a:lstStyle/>
          <a:p>
            <a:pPr algn="ctr" rtl="0"/>
            <a:endParaRPr lang="ja-JP" altLang="en-US" sz="1350" noProof="0" dirty="0">
              <a:latin typeface="ＭＳ 明朝" panose="02020609040205080304" pitchFamily="17" charset="-128"/>
              <a:ea typeface="ＭＳ 明朝" panose="02020609040205080304" pitchFamily="17" charset="-128"/>
            </a:endParaRPr>
          </a:p>
        </p:txBody>
      </p:sp>
      <p:sp>
        <p:nvSpPr>
          <p:cNvPr id="8" name="water3"/>
          <p:cNvSpPr/>
          <p:nvPr/>
        </p:nvSpPr>
        <p:spPr bwMode="gray">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350" noProof="0" dirty="0">
              <a:latin typeface="ＭＳ 明朝" panose="02020609040205080304" pitchFamily="17" charset="-128"/>
              <a:ea typeface="ＭＳ 明朝" panose="02020609040205080304" pitchFamily="17" charset="-128"/>
            </a:endParaRPr>
          </a:p>
        </p:txBody>
      </p:sp>
      <p:pic>
        <p:nvPicPr>
          <p:cNvPr id="9" name="water2"/>
          <p:cNvPicPr>
            <a:picLocks noChangeAspect="1"/>
          </p:cNvPicPr>
          <p:nvPr/>
        </p:nvPicPr>
        <p:blipFill rotWithShape="1">
          <a:blip r:embed="rId14" cstate="print">
            <a:extLst>
              <a:ext uri="{28A0092B-C50C-407E-A947-70E740481C1C}">
                <a14:useLocalDpi xmlns:a14="http://schemas.microsoft.com/office/drawing/2010/main" val="0"/>
              </a:ext>
            </a:extLst>
          </a:blip>
          <a:srcRect l="2674" r="9901"/>
          <a:stretch/>
        </p:blipFill>
        <p:spPr bwMode="white">
          <a:xfrm>
            <a:off x="-1069" y="6256182"/>
            <a:ext cx="9141714" cy="463209"/>
          </a:xfrm>
          <a:prstGeom prst="rect">
            <a:avLst/>
          </a:prstGeom>
          <a:noFill/>
          <a:ln>
            <a:noFill/>
          </a:ln>
        </p:spPr>
      </p:pic>
      <p:pic>
        <p:nvPicPr>
          <p:cNvPr id="10" name="water1"/>
          <p:cNvPicPr>
            <a:picLocks noChangeAspect="1"/>
          </p:cNvPicPr>
          <p:nvPr/>
        </p:nvPicPr>
        <p:blipFill rotWithShape="1">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069" y="5979395"/>
            <a:ext cx="9141714" cy="268288"/>
          </a:xfrm>
          <a:prstGeom prst="rect">
            <a:avLst/>
          </a:prstGeom>
          <a:noFill/>
          <a:ln>
            <a:noFill/>
          </a:ln>
        </p:spPr>
      </p:pic>
      <p:sp>
        <p:nvSpPr>
          <p:cNvPr id="2" name="タイトル プレースホルダー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フッター プレースホルダー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25" cap="all" baseline="0">
                <a:solidFill>
                  <a:schemeClr val="tx1"/>
                </a:solidFill>
                <a:latin typeface="ＭＳ 明朝" panose="02020609040205080304" pitchFamily="17" charset="-128"/>
                <a:ea typeface="ＭＳ 明朝" panose="02020609040205080304" pitchFamily="17" charset="-128"/>
              </a:defRPr>
            </a:lvl1pPr>
          </a:lstStyle>
          <a:p>
            <a:endParaRPr lang="ja-JP" altLang="en-US" noProof="0" dirty="0"/>
          </a:p>
        </p:txBody>
      </p:sp>
      <p:sp>
        <p:nvSpPr>
          <p:cNvPr id="4" name="日付プレースホルダー 3"/>
          <p:cNvSpPr>
            <a:spLocks noGrp="1"/>
          </p:cNvSpPr>
          <p:nvPr>
            <p:ph type="dt" sz="half" idx="2"/>
          </p:nvPr>
        </p:nvSpPr>
        <p:spPr>
          <a:xfrm>
            <a:off x="6656832" y="6601968"/>
            <a:ext cx="891000" cy="237744"/>
          </a:xfrm>
          <a:prstGeom prst="rect">
            <a:avLst/>
          </a:prstGeom>
        </p:spPr>
        <p:txBody>
          <a:bodyPr vert="horz" lIns="91440" tIns="45720" rIns="91440" bIns="45720" rtlCol="0" anchor="ctr"/>
          <a:lstStyle>
            <a:lvl1pPr algn="l">
              <a:defRPr sz="825" cap="all" baseline="0">
                <a:solidFill>
                  <a:schemeClr val="tx1"/>
                </a:solidFill>
                <a:latin typeface="ＭＳ 明朝" panose="02020609040205080304" pitchFamily="17" charset="-128"/>
                <a:ea typeface="ＭＳ 明朝" panose="02020609040205080304" pitchFamily="17" charset="-128"/>
              </a:defRPr>
            </a:lvl1pPr>
          </a:lstStyle>
          <a:p>
            <a:fld id="{7D3D2051-9CFD-46E1-84DD-DCA9C7FEF820}" type="datetime1">
              <a:rPr lang="en-US" altLang="ja-JP" noProof="0" smtClean="0"/>
              <a:t>1/26/2026</a:t>
            </a:fld>
            <a:endParaRPr lang="ja-JP" altLang="en-US" noProof="0" dirty="0"/>
          </a:p>
        </p:txBody>
      </p:sp>
      <p:sp>
        <p:nvSpPr>
          <p:cNvPr id="6" name="スライド番号プレースホルダー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25" cap="all" baseline="0">
                <a:solidFill>
                  <a:schemeClr val="tx1"/>
                </a:solidFill>
                <a:latin typeface="ＭＳ 明朝" panose="02020609040205080304" pitchFamily="17" charset="-128"/>
                <a:ea typeface="ＭＳ 明朝" panose="02020609040205080304" pitchFamily="17" charset="-128"/>
              </a:defRPr>
            </a:lvl1pPr>
          </a:lstStyle>
          <a:p>
            <a:fld id="{4FAB73BC-B049-4115-A692-8D63A059BFB8}" type="slidenum">
              <a:rPr lang="en-US" altLang="ja-JP" noProof="0" smtClean="0"/>
              <a:pPr/>
              <a:t>‹#›</a:t>
            </a:fld>
            <a:endParaRPr lang="ja-JP" altLang="en-US" noProof="0"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kumimoji="1" sz="2850" kern="1200">
          <a:solidFill>
            <a:schemeClr val="accent2">
              <a:lumMod val="50000"/>
            </a:schemeClr>
          </a:solidFill>
          <a:latin typeface="ＭＳ 明朝" panose="02020609040205080304" pitchFamily="17" charset="-128"/>
          <a:ea typeface="ＭＳ 明朝" panose="02020609040205080304" pitchFamily="17" charset="-128"/>
          <a:cs typeface="+mj-cs"/>
        </a:defRPr>
      </a:lvl1pPr>
    </p:titleStyle>
    <p:bodyStyle>
      <a:lvl1pPr marL="205740" indent="-171450" algn="l" defTabSz="685800" rtl="0" eaLnBrk="1" latinLnBrk="0" hangingPunct="1">
        <a:lnSpc>
          <a:spcPct val="90000"/>
        </a:lnSpc>
        <a:spcBef>
          <a:spcPts val="1350"/>
        </a:spcBef>
        <a:buSzPct val="100000"/>
        <a:buFont typeface="Arial" pitchFamily="34" charset="0"/>
        <a:buChar char="•"/>
        <a:defRPr kumimoji="1" sz="1500" kern="1200">
          <a:solidFill>
            <a:schemeClr val="accent2">
              <a:lumMod val="50000"/>
            </a:schemeClr>
          </a:solidFill>
          <a:latin typeface="ＭＳ 明朝" panose="02020609040205080304" pitchFamily="17" charset="-128"/>
          <a:ea typeface="ＭＳ 明朝" panose="02020609040205080304" pitchFamily="17" charset="-128"/>
          <a:cs typeface="+mn-cs"/>
        </a:defRPr>
      </a:lvl1pPr>
      <a:lvl2pPr marL="411480" indent="-171450" algn="l" defTabSz="685800" rtl="0" eaLnBrk="1" latinLnBrk="0" hangingPunct="1">
        <a:lnSpc>
          <a:spcPct val="90000"/>
        </a:lnSpc>
        <a:spcBef>
          <a:spcPts val="750"/>
        </a:spcBef>
        <a:buSzPct val="100000"/>
        <a:buFont typeface="Arial" pitchFamily="34" charset="0"/>
        <a:buChar char="•"/>
        <a:defRPr kumimoji="1" sz="1350" kern="1200">
          <a:solidFill>
            <a:schemeClr val="accent2">
              <a:lumMod val="50000"/>
            </a:schemeClr>
          </a:solidFill>
          <a:latin typeface="ＭＳ 明朝" panose="02020609040205080304" pitchFamily="17" charset="-128"/>
          <a:ea typeface="ＭＳ 明朝" panose="02020609040205080304" pitchFamily="17" charset="-128"/>
          <a:cs typeface="+mn-cs"/>
        </a:defRPr>
      </a:lvl2pPr>
      <a:lvl3pPr marL="617220" indent="-171450" algn="l" defTabSz="685800" rtl="0" eaLnBrk="1" latinLnBrk="0" hangingPunct="1">
        <a:lnSpc>
          <a:spcPct val="90000"/>
        </a:lnSpc>
        <a:spcBef>
          <a:spcPts val="600"/>
        </a:spcBef>
        <a:buSzPct val="100000"/>
        <a:buFont typeface="Arial" pitchFamily="34" charset="0"/>
        <a:buChar char="•"/>
        <a:defRPr kumimoji="1" sz="1200" kern="1200">
          <a:solidFill>
            <a:schemeClr val="accent2">
              <a:lumMod val="50000"/>
            </a:schemeClr>
          </a:solidFill>
          <a:latin typeface="ＭＳ 明朝" panose="02020609040205080304" pitchFamily="17" charset="-128"/>
          <a:ea typeface="ＭＳ 明朝" panose="02020609040205080304" pitchFamily="17" charset="-128"/>
          <a:cs typeface="+mn-cs"/>
        </a:defRPr>
      </a:lvl3pPr>
      <a:lvl4pPr marL="822960" indent="-171450" algn="l" defTabSz="685800" rtl="0" eaLnBrk="1" latinLnBrk="0" hangingPunct="1">
        <a:lnSpc>
          <a:spcPct val="90000"/>
        </a:lnSpc>
        <a:spcBef>
          <a:spcPts val="600"/>
        </a:spcBef>
        <a:buSzPct val="100000"/>
        <a:buFont typeface="Arial" pitchFamily="34" charset="0"/>
        <a:buChar char="•"/>
        <a:defRPr kumimoji="1" sz="1050" kern="1200">
          <a:solidFill>
            <a:schemeClr val="accent2">
              <a:lumMod val="50000"/>
            </a:schemeClr>
          </a:solidFill>
          <a:latin typeface="ＭＳ 明朝" panose="02020609040205080304" pitchFamily="17" charset="-128"/>
          <a:ea typeface="ＭＳ 明朝" panose="02020609040205080304" pitchFamily="17" charset="-128"/>
          <a:cs typeface="+mn-cs"/>
        </a:defRPr>
      </a:lvl4pPr>
      <a:lvl5pPr marL="1028700" indent="-171450" algn="l" defTabSz="685800" rtl="0" eaLnBrk="1" latinLnBrk="0" hangingPunct="1">
        <a:lnSpc>
          <a:spcPct val="90000"/>
        </a:lnSpc>
        <a:spcBef>
          <a:spcPts val="600"/>
        </a:spcBef>
        <a:buSzPct val="100000"/>
        <a:buFont typeface="Arial" pitchFamily="34" charset="0"/>
        <a:buChar char="•"/>
        <a:defRPr kumimoji="1" sz="1050" kern="1200">
          <a:solidFill>
            <a:schemeClr val="accent2">
              <a:lumMod val="50000"/>
            </a:schemeClr>
          </a:solidFill>
          <a:latin typeface="ＭＳ 明朝" panose="02020609040205080304" pitchFamily="17" charset="-128"/>
          <a:ea typeface="ＭＳ 明朝" panose="02020609040205080304" pitchFamily="17" charset="-128"/>
          <a:cs typeface="+mn-cs"/>
        </a:defRPr>
      </a:lvl5pPr>
      <a:lvl6pPr marL="1234440" indent="-171450" algn="l" defTabSz="685800" rtl="0" eaLnBrk="1" latinLnBrk="0" hangingPunct="1">
        <a:lnSpc>
          <a:spcPct val="90000"/>
        </a:lnSpc>
        <a:spcBef>
          <a:spcPts val="600"/>
        </a:spcBef>
        <a:buSzPct val="100000"/>
        <a:buFont typeface="Arial" pitchFamily="34" charset="0"/>
        <a:buChar char="•"/>
        <a:defRPr kumimoji="1" sz="1050" kern="1200">
          <a:solidFill>
            <a:schemeClr val="accent2">
              <a:lumMod val="50000"/>
            </a:schemeClr>
          </a:solidFill>
          <a:latin typeface="+mn-lt"/>
          <a:ea typeface="+mn-ea"/>
          <a:cs typeface="+mn-cs"/>
        </a:defRPr>
      </a:lvl6pPr>
      <a:lvl7pPr marL="1440180" indent="-171450" algn="l" defTabSz="685800" rtl="0" eaLnBrk="1" latinLnBrk="0" hangingPunct="1">
        <a:lnSpc>
          <a:spcPct val="90000"/>
        </a:lnSpc>
        <a:spcBef>
          <a:spcPts val="600"/>
        </a:spcBef>
        <a:buSzPct val="100000"/>
        <a:buFont typeface="Arial" pitchFamily="34" charset="0"/>
        <a:buChar char="•"/>
        <a:defRPr kumimoji="1" sz="1050" kern="1200">
          <a:solidFill>
            <a:schemeClr val="accent2">
              <a:lumMod val="50000"/>
            </a:schemeClr>
          </a:solidFill>
          <a:latin typeface="+mn-lt"/>
          <a:ea typeface="+mn-ea"/>
          <a:cs typeface="+mn-cs"/>
        </a:defRPr>
      </a:lvl7pPr>
      <a:lvl8pPr marL="1645920" indent="-171450" algn="l" defTabSz="685800" rtl="0" eaLnBrk="1" latinLnBrk="0" hangingPunct="1">
        <a:lnSpc>
          <a:spcPct val="90000"/>
        </a:lnSpc>
        <a:spcBef>
          <a:spcPts val="600"/>
        </a:spcBef>
        <a:buSzPct val="100000"/>
        <a:buFont typeface="Arial" pitchFamily="34" charset="0"/>
        <a:buChar char="•"/>
        <a:defRPr kumimoji="1" sz="1050" kern="1200">
          <a:solidFill>
            <a:schemeClr val="accent2">
              <a:lumMod val="50000"/>
            </a:schemeClr>
          </a:solidFill>
          <a:latin typeface="+mn-lt"/>
          <a:ea typeface="+mn-ea"/>
          <a:cs typeface="+mn-cs"/>
        </a:defRPr>
      </a:lvl8pPr>
      <a:lvl9pPr marL="1680210" indent="0" algn="l" defTabSz="685800" rtl="0" eaLnBrk="1" latinLnBrk="0" hangingPunct="1">
        <a:lnSpc>
          <a:spcPct val="90000"/>
        </a:lnSpc>
        <a:spcBef>
          <a:spcPts val="600"/>
        </a:spcBef>
        <a:buSzPct val="100000"/>
        <a:buFont typeface="Arial" pitchFamily="34" charset="0"/>
        <a:buNone/>
        <a:defRPr kumimoji="1" sz="1050" kern="1200">
          <a:solidFill>
            <a:schemeClr val="accent2">
              <a:lumMod val="50000"/>
            </a:schemeClr>
          </a:solidFill>
          <a:latin typeface="+mn-lt"/>
          <a:ea typeface="+mn-ea"/>
          <a:cs typeface="+mn-cs"/>
        </a:defRPr>
      </a:lvl9pPr>
    </p:bodyStyle>
    <p:otherStyle>
      <a:defPPr>
        <a:defRP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34C6B-6561-4DFF-9B7E-672EA3AEA1BB}" type="datetime1">
              <a:rPr lang="en-US" altLang="ja-JP" noProof="0" smtClean="0"/>
              <a:t>1/26/2026</a:t>
            </a:fld>
            <a:endParaRPr lang="ja-JP" altLang="en-US" noProof="0"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noProof="0"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altLang="ja-JP" noProof="0" smtClean="0"/>
              <a:pPr/>
              <a:t>‹#›</a:t>
            </a:fld>
            <a:endParaRPr lang="ja-JP" altLang="en-US" noProof="0" dirty="0"/>
          </a:p>
        </p:txBody>
      </p:sp>
    </p:spTree>
    <p:extLst>
      <p:ext uri="{BB962C8B-B14F-4D97-AF65-F5344CB8AC3E}">
        <p14:creationId xmlns:p14="http://schemas.microsoft.com/office/powerpoint/2010/main" val="75140189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tokuirouren@hotmail.co.jp" TargetMode="External"/><Relationship Id="rId2" Type="http://schemas.openxmlformats.org/officeDocument/2006/relationships/image" Target="../media/image4.emf"/><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wmf"/><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8.xml"/><Relationship Id="rId1" Type="http://schemas.openxmlformats.org/officeDocument/2006/relationships/video" Target="https://www.youtube.com/embed/OPTPrUC7dg4?feature=oembed"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649B52A-4A7F-4D66-B43B-FED6D0998603}"/>
              </a:ext>
            </a:extLst>
          </p:cNvPr>
          <p:cNvSpPr txBox="1"/>
          <p:nvPr/>
        </p:nvSpPr>
        <p:spPr>
          <a:xfrm flipH="1">
            <a:off x="97969" y="1510741"/>
            <a:ext cx="8960061" cy="2877711"/>
          </a:xfrm>
          <a:prstGeom prst="rect">
            <a:avLst/>
          </a:prstGeom>
          <a:noFill/>
        </p:spPr>
        <p:txBody>
          <a:bodyPr wrap="square" rtlCol="0">
            <a:spAutoFit/>
          </a:bodyPr>
          <a:lstStyle/>
          <a:p>
            <a:pPr algn="ctr"/>
            <a:r>
              <a:rPr lang="ja-JP" altLang="en-US" sz="3600" b="1" dirty="0">
                <a:solidFill>
                  <a:srgbClr val="FF0000"/>
                </a:solidFill>
                <a:latin typeface="HG丸ｺﾞｼｯｸM-PRO" panose="020F0600000000000000" pitchFamily="50" charset="-128"/>
                <a:ea typeface="HG丸ｺﾞｼｯｸM-PRO" panose="020F0600000000000000" pitchFamily="50" charset="-128"/>
              </a:rPr>
              <a:t>２交替夜勤を阻止してきた原動力</a:t>
            </a:r>
            <a:endParaRPr lang="en-US" altLang="ja-JP" sz="3600" b="1" dirty="0">
              <a:solidFill>
                <a:srgbClr val="FF0000"/>
              </a:solidFill>
              <a:latin typeface="HG丸ｺﾞｼｯｸM-PRO" panose="020F0600000000000000" pitchFamily="50" charset="-128"/>
              <a:ea typeface="HG丸ｺﾞｼｯｸM-PRO" panose="020F0600000000000000" pitchFamily="50" charset="-128"/>
            </a:endParaRPr>
          </a:p>
          <a:p>
            <a:pPr algn="ctr"/>
            <a:r>
              <a:rPr lang="ja-JP" altLang="en-US" sz="3000" b="1" dirty="0">
                <a:solidFill>
                  <a:srgbClr val="0000FF"/>
                </a:solidFill>
                <a:latin typeface="HG丸ｺﾞｼｯｸM-PRO" panose="020F0600000000000000" pitchFamily="50" charset="-128"/>
                <a:ea typeface="HG丸ｺﾞｼｯｸM-PRO" panose="020F0600000000000000" pitchFamily="50" charset="-128"/>
              </a:rPr>
              <a:t>～団結をつくる組合運営～</a:t>
            </a:r>
            <a:r>
              <a:rPr lang="ja-JP" altLang="en-US" b="1" dirty="0">
                <a:solidFill>
                  <a:srgbClr val="0000FF"/>
                </a:solidFill>
                <a:latin typeface="+mj-ea"/>
                <a:ea typeface="+mj-ea"/>
              </a:rPr>
              <a:t>　</a:t>
            </a:r>
            <a:endParaRPr lang="en-US" altLang="ja-JP" b="1" dirty="0">
              <a:solidFill>
                <a:srgbClr val="0000FF"/>
              </a:solidFill>
              <a:latin typeface="+mj-ea"/>
              <a:ea typeface="+mj-ea"/>
            </a:endParaRPr>
          </a:p>
          <a:p>
            <a:r>
              <a:rPr lang="ja-JP" altLang="en-US" sz="1600" dirty="0">
                <a:latin typeface="HG丸ｺﾞｼｯｸM-PRO" panose="020F0600000000000000" pitchFamily="50" charset="-128"/>
                <a:ea typeface="HG丸ｺﾞｼｯｸM-PRO" panose="020F0600000000000000" pitchFamily="50" charset="-128"/>
              </a:rPr>
              <a:t>医療介護現場では</a:t>
            </a:r>
            <a:r>
              <a:rPr lang="en-US" altLang="ja-JP" sz="1600" dirty="0">
                <a:latin typeface="HG丸ｺﾞｼｯｸM-PRO" panose="020F0600000000000000" pitchFamily="50" charset="-128"/>
                <a:ea typeface="HG丸ｺﾞｼｯｸM-PRO" panose="020F0600000000000000" pitchFamily="50" charset="-128"/>
              </a:rPr>
              <a:t>12</a:t>
            </a:r>
            <a:r>
              <a:rPr lang="ja-JP" altLang="en-US" sz="1600" dirty="0">
                <a:latin typeface="HG丸ｺﾞｼｯｸM-PRO" panose="020F0600000000000000" pitchFamily="50" charset="-128"/>
                <a:ea typeface="HG丸ｺﾞｼｯｸM-PRO" panose="020F0600000000000000" pitchFamily="50" charset="-128"/>
              </a:rPr>
              <a:t>時間半、</a:t>
            </a:r>
            <a:r>
              <a:rPr lang="en-US" altLang="ja-JP" sz="1600" dirty="0">
                <a:latin typeface="HG丸ｺﾞｼｯｸM-PRO" panose="020F0600000000000000" pitchFamily="50" charset="-128"/>
                <a:ea typeface="HG丸ｺﾞｼｯｸM-PRO" panose="020F0600000000000000" pitchFamily="50" charset="-128"/>
              </a:rPr>
              <a:t>16</a:t>
            </a:r>
            <a:r>
              <a:rPr lang="ja-JP" altLang="en-US" sz="1600" dirty="0">
                <a:latin typeface="HG丸ｺﾞｼｯｸM-PRO" panose="020F0600000000000000" pitchFamily="50" charset="-128"/>
                <a:ea typeface="HG丸ｺﾞｼｯｸM-PRO" panose="020F0600000000000000" pitchFamily="50" charset="-128"/>
              </a:rPr>
              <a:t>時間半夜勤の２交代制夜勤、変則</a:t>
            </a:r>
            <a:r>
              <a:rPr lang="en-US" altLang="ja-JP" sz="1600" dirty="0">
                <a:latin typeface="HG丸ｺﾞｼｯｸM-PRO" panose="020F0600000000000000" pitchFamily="50" charset="-128"/>
                <a:ea typeface="HG丸ｺﾞｼｯｸM-PRO" panose="020F0600000000000000" pitchFamily="50" charset="-128"/>
              </a:rPr>
              <a:t>3</a:t>
            </a:r>
            <a:r>
              <a:rPr lang="ja-JP" altLang="en-US" sz="1600" dirty="0">
                <a:latin typeface="HG丸ｺﾞｼｯｸM-PRO" panose="020F0600000000000000" pitchFamily="50" charset="-128"/>
                <a:ea typeface="HG丸ｺﾞｼｯｸM-PRO" panose="020F0600000000000000" pitchFamily="50" charset="-128"/>
              </a:rPr>
              <a:t>交代制夜勤が繰り返し提案され</a:t>
            </a:r>
            <a:r>
              <a:rPr lang="en-US" altLang="ja-JP" sz="1600" dirty="0">
                <a:latin typeface="HG丸ｺﾞｼｯｸM-PRO" panose="020F0600000000000000" pitchFamily="50" charset="-128"/>
                <a:ea typeface="HG丸ｺﾞｼｯｸM-PRO" panose="020F0600000000000000" pitchFamily="50" charset="-128"/>
              </a:rPr>
              <a:t>2</a:t>
            </a:r>
            <a:r>
              <a:rPr lang="ja-JP" altLang="en-US" sz="1600" dirty="0">
                <a:latin typeface="HG丸ｺﾞｼｯｸM-PRO" panose="020F0600000000000000" pitchFamily="50" charset="-128"/>
                <a:ea typeface="HG丸ｺﾞｼｯｸM-PRO" panose="020F0600000000000000" pitchFamily="50" charset="-128"/>
              </a:rPr>
              <a:t>交代制が広がり続けています。徳島県医労連の加盟組合でも同様に繰り返し使用者や現場から</a:t>
            </a:r>
            <a:r>
              <a:rPr lang="en-US" altLang="ja-JP" sz="1600" dirty="0">
                <a:latin typeface="HG丸ｺﾞｼｯｸM-PRO" panose="020F0600000000000000" pitchFamily="50" charset="-128"/>
                <a:ea typeface="HG丸ｺﾞｼｯｸM-PRO" panose="020F0600000000000000" pitchFamily="50" charset="-128"/>
              </a:rPr>
              <a:t>2</a:t>
            </a:r>
            <a:r>
              <a:rPr lang="ja-JP" altLang="en-US" sz="1600" dirty="0">
                <a:latin typeface="HG丸ｺﾞｼｯｸM-PRO" panose="020F0600000000000000" pitchFamily="50" charset="-128"/>
                <a:ea typeface="HG丸ｺﾞｼｯｸM-PRO" panose="020F0600000000000000" pitchFamily="50" charset="-128"/>
              </a:rPr>
              <a:t>交代の要望が出されてきました。</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latin typeface="HG丸ｺﾞｼｯｸM-PRO" panose="020F0600000000000000" pitchFamily="50" charset="-128"/>
                <a:ea typeface="HG丸ｺﾞｼｯｸM-PRO" panose="020F0600000000000000" pitchFamily="50" charset="-128"/>
              </a:rPr>
              <a:t>しかし、</a:t>
            </a:r>
            <a:r>
              <a:rPr lang="en-US" altLang="ja-JP" sz="1600" b="1" dirty="0">
                <a:latin typeface="HG丸ｺﾞｼｯｸM-PRO" panose="020F0600000000000000" pitchFamily="50" charset="-128"/>
                <a:ea typeface="HG丸ｺﾞｼｯｸM-PRO" panose="020F0600000000000000" pitchFamily="50" charset="-128"/>
              </a:rPr>
              <a:t>2010</a:t>
            </a:r>
            <a:r>
              <a:rPr lang="ja-JP" altLang="en-US" sz="1600" b="1" dirty="0">
                <a:latin typeface="HG丸ｺﾞｼｯｸM-PRO" panose="020F0600000000000000" pitchFamily="50" charset="-128"/>
                <a:ea typeface="HG丸ｺﾞｼｯｸM-PRO" panose="020F0600000000000000" pitchFamily="50" charset="-128"/>
              </a:rPr>
              <a:t>年度以降、大きな分断や争議に発展させることなく</a:t>
            </a:r>
            <a:r>
              <a:rPr lang="ja-JP" altLang="en-US" sz="1600" b="1" dirty="0">
                <a:solidFill>
                  <a:srgbClr val="FF0000"/>
                </a:solidFill>
                <a:latin typeface="HG丸ｺﾞｼｯｸM-PRO" panose="020F0600000000000000" pitchFamily="50" charset="-128"/>
                <a:ea typeface="HG丸ｺﾞｼｯｸM-PRO" panose="020F0600000000000000" pitchFamily="50" charset="-128"/>
              </a:rPr>
              <a:t>職場学習会や労使交渉ですべて阻止してきました。</a:t>
            </a:r>
            <a:r>
              <a:rPr lang="ja-JP" altLang="en-US" sz="1600" b="1" dirty="0">
                <a:latin typeface="HG丸ｺﾞｼｯｸM-PRO" panose="020F0600000000000000" pitchFamily="50" charset="-128"/>
                <a:ea typeface="HG丸ｺﾞｼｯｸM-PRO" panose="020F0600000000000000" pitchFamily="50" charset="-128"/>
              </a:rPr>
              <a:t>一方、職場に強い影響力を持つ四国の組合で</a:t>
            </a:r>
            <a:r>
              <a:rPr lang="en-US" altLang="ja-JP" sz="1600" b="1" dirty="0">
                <a:latin typeface="HG丸ｺﾞｼｯｸM-PRO" panose="020F0600000000000000" pitchFamily="50" charset="-128"/>
                <a:ea typeface="HG丸ｺﾞｼｯｸM-PRO" panose="020F0600000000000000" pitchFamily="50" charset="-128"/>
              </a:rPr>
              <a:t>2</a:t>
            </a:r>
            <a:r>
              <a:rPr lang="ja-JP" altLang="en-US" sz="1600" b="1" dirty="0">
                <a:latin typeface="HG丸ｺﾞｼｯｸM-PRO" panose="020F0600000000000000" pitchFamily="50" charset="-128"/>
                <a:ea typeface="HG丸ｺﾞｼｯｸM-PRO" panose="020F0600000000000000" pitchFamily="50" charset="-128"/>
              </a:rPr>
              <a:t>交代制が導入されています。</a:t>
            </a:r>
            <a:r>
              <a:rPr lang="ja-JP" altLang="en-US" sz="1600" b="1" dirty="0">
                <a:solidFill>
                  <a:srgbClr val="FF0000"/>
                </a:solidFill>
                <a:latin typeface="HG丸ｺﾞｼｯｸM-PRO" panose="020F0600000000000000" pitchFamily="50" charset="-128"/>
                <a:ea typeface="HG丸ｺﾞｼｯｸM-PRO" panose="020F0600000000000000" pitchFamily="50" charset="-128"/>
              </a:rPr>
              <a:t>現場の組合員が</a:t>
            </a:r>
            <a:r>
              <a:rPr lang="en-US" altLang="ja-JP" sz="1600" b="1" dirty="0">
                <a:solidFill>
                  <a:srgbClr val="FF0000"/>
                </a:solidFill>
                <a:latin typeface="HG丸ｺﾞｼｯｸM-PRO" panose="020F0600000000000000" pitchFamily="50" charset="-128"/>
                <a:ea typeface="HG丸ｺﾞｼｯｸM-PRO" panose="020F0600000000000000" pitchFamily="50" charset="-128"/>
              </a:rPr>
              <a:t>2</a:t>
            </a:r>
            <a:r>
              <a:rPr lang="ja-JP" altLang="en-US" sz="1600" b="1" dirty="0">
                <a:solidFill>
                  <a:srgbClr val="FF0000"/>
                </a:solidFill>
                <a:latin typeface="HG丸ｺﾞｼｯｸM-PRO" panose="020F0600000000000000" pitchFamily="50" charset="-128"/>
                <a:ea typeface="HG丸ｺﾞｼｯｸM-PRO" panose="020F0600000000000000" pitchFamily="50" charset="-128"/>
              </a:rPr>
              <a:t>交代賛成派と反対派、傍観者の</a:t>
            </a:r>
            <a:r>
              <a:rPr lang="en-US" altLang="ja-JP" sz="1600" b="1" dirty="0">
                <a:solidFill>
                  <a:srgbClr val="FF0000"/>
                </a:solidFill>
                <a:latin typeface="HG丸ｺﾞｼｯｸM-PRO" panose="020F0600000000000000" pitchFamily="50" charset="-128"/>
                <a:ea typeface="HG丸ｺﾞｼｯｸM-PRO" panose="020F0600000000000000" pitchFamily="50" charset="-128"/>
              </a:rPr>
              <a:t>3</a:t>
            </a:r>
            <a:r>
              <a:rPr lang="ja-JP" altLang="en-US" sz="1600" b="1" dirty="0">
                <a:solidFill>
                  <a:srgbClr val="FF0000"/>
                </a:solidFill>
                <a:latin typeface="HG丸ｺﾞｼｯｸM-PRO" panose="020F0600000000000000" pitchFamily="50" charset="-128"/>
                <a:ea typeface="HG丸ｺﾞｼｯｸM-PRO" panose="020F0600000000000000" pitchFamily="50" charset="-128"/>
              </a:rPr>
              <a:t>者に分かれ、執行部は苦渋の選択で</a:t>
            </a:r>
            <a:r>
              <a:rPr lang="en-US" altLang="ja-JP" sz="1600" b="1" dirty="0">
                <a:solidFill>
                  <a:srgbClr val="FF0000"/>
                </a:solidFill>
                <a:latin typeface="HG丸ｺﾞｼｯｸM-PRO" panose="020F0600000000000000" pitchFamily="50" charset="-128"/>
                <a:ea typeface="HG丸ｺﾞｼｯｸM-PRO" panose="020F0600000000000000" pitchFamily="50" charset="-128"/>
              </a:rPr>
              <a:t>2</a:t>
            </a:r>
            <a:r>
              <a:rPr lang="ja-JP" altLang="en-US" sz="1600" b="1" dirty="0">
                <a:solidFill>
                  <a:srgbClr val="FF0000"/>
                </a:solidFill>
                <a:latin typeface="HG丸ｺﾞｼｯｸM-PRO" panose="020F0600000000000000" pitchFamily="50" charset="-128"/>
                <a:ea typeface="HG丸ｺﾞｼｯｸM-PRO" panose="020F0600000000000000" pitchFamily="50" charset="-128"/>
              </a:rPr>
              <a:t>交代を容認していました。</a:t>
            </a:r>
            <a:r>
              <a:rPr lang="ja-JP" altLang="en-US" sz="1600" dirty="0">
                <a:latin typeface="HG丸ｺﾞｼｯｸM-PRO" panose="020F0600000000000000" pitchFamily="50" charset="-128"/>
                <a:ea typeface="HG丸ｺﾞｼｯｸM-PRO" panose="020F0600000000000000" pitchFamily="50" charset="-128"/>
              </a:rPr>
              <a:t>その教訓から導きだした徳島県医労連のたたかい方を紹介します。</a:t>
            </a:r>
            <a:endParaRPr lang="en-US" altLang="ja-JP" sz="1600" dirty="0">
              <a:latin typeface="HG丸ｺﾞｼｯｸM-PRO" panose="020F0600000000000000" pitchFamily="50" charset="-128"/>
              <a:ea typeface="HG丸ｺﾞｼｯｸM-PRO" panose="020F0600000000000000" pitchFamily="50" charset="-128"/>
            </a:endParaRPr>
          </a:p>
          <a:p>
            <a:endParaRPr lang="en-US" altLang="ja-JP" sz="300" dirty="0">
              <a:latin typeface="+mj-ea"/>
              <a:ea typeface="+mj-ea"/>
            </a:endParaRPr>
          </a:p>
        </p:txBody>
      </p:sp>
      <p:pic>
        <p:nvPicPr>
          <p:cNvPr id="6" name="図 5">
            <a:extLst>
              <a:ext uri="{FF2B5EF4-FFF2-40B4-BE49-F238E27FC236}">
                <a16:creationId xmlns:a16="http://schemas.microsoft.com/office/drawing/2014/main" id="{ABD01B96-5EEE-4C0C-8CA1-DAE5EFE6CE93}"/>
              </a:ext>
            </a:extLst>
          </p:cNvPr>
          <p:cNvPicPr>
            <a:picLocks noChangeAspect="1"/>
          </p:cNvPicPr>
          <p:nvPr/>
        </p:nvPicPr>
        <p:blipFill>
          <a:blip r:embed="rId2"/>
          <a:stretch>
            <a:fillRect/>
          </a:stretch>
        </p:blipFill>
        <p:spPr>
          <a:xfrm>
            <a:off x="467544" y="302539"/>
            <a:ext cx="4536504" cy="1119906"/>
          </a:xfrm>
          <a:prstGeom prst="rect">
            <a:avLst/>
          </a:prstGeom>
        </p:spPr>
      </p:pic>
      <p:sp>
        <p:nvSpPr>
          <p:cNvPr id="10" name="テキスト ボックス 9">
            <a:extLst>
              <a:ext uri="{FF2B5EF4-FFF2-40B4-BE49-F238E27FC236}">
                <a16:creationId xmlns:a16="http://schemas.microsoft.com/office/drawing/2014/main" id="{54369FE7-B27F-4A2B-B8B2-F70E274E2563}"/>
              </a:ext>
            </a:extLst>
          </p:cNvPr>
          <p:cNvSpPr txBox="1"/>
          <p:nvPr/>
        </p:nvSpPr>
        <p:spPr>
          <a:xfrm>
            <a:off x="5486623" y="282240"/>
            <a:ext cx="3167679" cy="984885"/>
          </a:xfrm>
          <a:prstGeom prst="rect">
            <a:avLst/>
          </a:prstGeom>
          <a:noFill/>
          <a:ln>
            <a:solidFill>
              <a:schemeClr val="tx1"/>
            </a:solidFill>
            <a:prstDash val="dash"/>
          </a:ln>
        </p:spPr>
        <p:txBody>
          <a:bodyPr wrap="square" rtlCol="0">
            <a:spAutoFit/>
          </a:bodyPr>
          <a:lstStyle/>
          <a:p>
            <a:pPr algn="ctr"/>
            <a:r>
              <a:rPr kumimoji="1" lang="ja-JP" altLang="en-US" dirty="0">
                <a:latin typeface="HG丸ｺﾞｼｯｸM-PRO" panose="020F0600000000000000" pitchFamily="50" charset="-128"/>
                <a:ea typeface="HG丸ｺﾞｼｯｸM-PRO" panose="020F0600000000000000" pitchFamily="50" charset="-128"/>
              </a:rPr>
              <a:t>徳島県医療労働組合連合会</a:t>
            </a:r>
            <a:endParaRPr lang="en-US" altLang="ja-JP" sz="1200" dirty="0">
              <a:latin typeface="HG丸ｺﾞｼｯｸM-PRO" panose="020F0600000000000000" pitchFamily="50" charset="-128"/>
              <a:ea typeface="HG丸ｺﾞｼｯｸM-PRO" panose="020F0600000000000000" pitchFamily="50" charset="-128"/>
            </a:endParaRPr>
          </a:p>
          <a:p>
            <a:pPr algn="ctr"/>
            <a:r>
              <a:rPr kumimoji="1" lang="en-US" altLang="ja-JP" sz="1400" dirty="0">
                <a:latin typeface="HG丸ｺﾞｼｯｸM-PRO" panose="020F0600000000000000" pitchFamily="50" charset="-128"/>
                <a:ea typeface="HG丸ｺﾞｼｯｸM-PRO" panose="020F0600000000000000" pitchFamily="50" charset="-128"/>
                <a:hlinkClick r:id="rId3"/>
              </a:rPr>
              <a:t>tokuirouren@hotmail.co.jp</a:t>
            </a:r>
            <a:endParaRPr kumimoji="1" lang="en-US" altLang="ja-JP" sz="1400" dirty="0">
              <a:latin typeface="HG丸ｺﾞｼｯｸM-PRO" panose="020F0600000000000000" pitchFamily="50" charset="-128"/>
              <a:ea typeface="HG丸ｺﾞｼｯｸM-PRO" panose="020F0600000000000000" pitchFamily="50" charset="-128"/>
            </a:endParaRPr>
          </a:p>
          <a:p>
            <a:pPr algn="ctr"/>
            <a:r>
              <a:rPr kumimoji="1" lang="ja-JP" altLang="en-US" sz="1400" dirty="0">
                <a:latin typeface="HG丸ｺﾞｼｯｸM-PRO" panose="020F0600000000000000" pitchFamily="50" charset="-128"/>
                <a:ea typeface="HG丸ｺﾞｼｯｸM-PRO" panose="020F0600000000000000" pitchFamily="50" charset="-128"/>
              </a:rPr>
              <a:t>℡</a:t>
            </a:r>
            <a:r>
              <a:rPr kumimoji="1" lang="en-US" altLang="ja-JP" sz="1400" dirty="0">
                <a:latin typeface="HG丸ｺﾞｼｯｸM-PRO" panose="020F0600000000000000" pitchFamily="50" charset="-128"/>
                <a:ea typeface="HG丸ｺﾞｼｯｸM-PRO" panose="020F0600000000000000" pitchFamily="50" charset="-128"/>
              </a:rPr>
              <a:t>070-5515-6682 </a:t>
            </a:r>
          </a:p>
          <a:p>
            <a:pPr algn="ctr"/>
            <a:r>
              <a:rPr lang="ja-JP" altLang="en-US" sz="1200" dirty="0">
                <a:latin typeface="HG丸ｺﾞｼｯｸM-PRO" panose="020F0600000000000000" pitchFamily="50" charset="-128"/>
                <a:ea typeface="HG丸ｺﾞｼｯｸM-PRO" panose="020F0600000000000000" pitchFamily="50" charset="-128"/>
              </a:rPr>
              <a:t>発行　２０２５年</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E0920DB6-D131-BF22-A3E8-13CEAC8C05E3}"/>
              </a:ext>
            </a:extLst>
          </p:cNvPr>
          <p:cNvSpPr txBox="1"/>
          <p:nvPr/>
        </p:nvSpPr>
        <p:spPr>
          <a:xfrm flipH="1">
            <a:off x="1024466" y="5790987"/>
            <a:ext cx="6959601" cy="86177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dirty="0">
                <a:solidFill>
                  <a:srgbClr val="0000FF"/>
                </a:solidFill>
                <a:latin typeface="HG丸ｺﾞｼｯｸM-PRO" panose="020F0600000000000000" pitchFamily="50" charset="-128"/>
                <a:ea typeface="HG丸ｺﾞｼｯｸM-PRO" panose="020F0600000000000000" pitchFamily="50" charset="-128"/>
              </a:rPr>
              <a:t>夜間交代制労働が欠かせない職場・職種で従事する労働者</a:t>
            </a:r>
            <a:endParaRPr lang="en-US" altLang="ja-JP" dirty="0">
              <a:solidFill>
                <a:srgbClr val="0000FF"/>
              </a:solidFill>
              <a:latin typeface="HG丸ｺﾞｼｯｸM-PRO" panose="020F0600000000000000" pitchFamily="50" charset="-128"/>
              <a:ea typeface="HG丸ｺﾞｼｯｸM-PRO" panose="020F0600000000000000" pitchFamily="50" charset="-128"/>
            </a:endParaRPr>
          </a:p>
          <a:p>
            <a:r>
              <a:rPr lang="ja-JP" altLang="en-US" sz="3200" dirty="0">
                <a:solidFill>
                  <a:schemeClr val="tx1"/>
                </a:solidFill>
                <a:latin typeface="HG丸ｺﾞｼｯｸM-PRO" panose="020F0600000000000000" pitchFamily="50" charset="-128"/>
                <a:ea typeface="HG丸ｺﾞｼｯｸM-PRO" panose="020F0600000000000000" pitchFamily="50" charset="-128"/>
              </a:rPr>
              <a:t>労働時間の短縮は必須</a:t>
            </a:r>
            <a:endParaRPr lang="en-US" altLang="ja-JP" dirty="0">
              <a:solidFill>
                <a:schemeClr val="tx1"/>
              </a:solidFill>
              <a:latin typeface="HG丸ｺﾞｼｯｸM-PRO" panose="020F0600000000000000" pitchFamily="50" charset="-128"/>
              <a:ea typeface="HG丸ｺﾞｼｯｸM-PRO" panose="020F0600000000000000" pitchFamily="50" charset="-128"/>
            </a:endParaRPr>
          </a:p>
        </p:txBody>
      </p:sp>
      <p:pic>
        <p:nvPicPr>
          <p:cNvPr id="8" name="図 7">
            <a:extLst>
              <a:ext uri="{FF2B5EF4-FFF2-40B4-BE49-F238E27FC236}">
                <a16:creationId xmlns:a16="http://schemas.microsoft.com/office/drawing/2014/main" id="{360C5DFC-0624-2DB6-D356-18F7694F347A}"/>
              </a:ext>
            </a:extLst>
          </p:cNvPr>
          <p:cNvPicPr>
            <a:picLocks noChangeAspect="1"/>
          </p:cNvPicPr>
          <p:nvPr/>
        </p:nvPicPr>
        <p:blipFill>
          <a:blip r:embed="rId4"/>
          <a:stretch>
            <a:fillRect/>
          </a:stretch>
        </p:blipFill>
        <p:spPr>
          <a:xfrm>
            <a:off x="933662" y="4476748"/>
            <a:ext cx="7141207" cy="1120042"/>
          </a:xfrm>
          <a:prstGeom prst="rect">
            <a:avLst/>
          </a:prstGeom>
          <a:ln>
            <a:noFill/>
          </a:ln>
          <a:effectLst>
            <a:outerShdw blurRad="190500" algn="tl" rotWithShape="0">
              <a:srgbClr val="000000">
                <a:alpha val="70000"/>
              </a:srgbClr>
            </a:outerShdw>
          </a:effectLst>
        </p:spPr>
      </p:pic>
      <p:sp>
        <p:nvSpPr>
          <p:cNvPr id="2" name="スライド番号プレースホルダー 3">
            <a:extLst>
              <a:ext uri="{FF2B5EF4-FFF2-40B4-BE49-F238E27FC236}">
                <a16:creationId xmlns:a16="http://schemas.microsoft.com/office/drawing/2014/main" id="{93622E28-E7D4-F58C-83BC-B4BFF17AD225}"/>
              </a:ext>
            </a:extLst>
          </p:cNvPr>
          <p:cNvSpPr>
            <a:spLocks noGrp="1"/>
          </p:cNvSpPr>
          <p:nvPr>
            <p:ph type="sldNum" sz="quarter" idx="12"/>
          </p:nvPr>
        </p:nvSpPr>
        <p:spPr>
          <a:xfrm>
            <a:off x="6893406" y="6321194"/>
            <a:ext cx="2057400" cy="273844"/>
          </a:xfrm>
        </p:spPr>
        <p:txBody>
          <a:bodyPr/>
          <a:lstStyle/>
          <a:p>
            <a:fld id="{6D22F896-40B5-4ADD-8801-0D06FADFA095}" type="slidenum">
              <a:rPr lang="en-US" sz="2400" b="1">
                <a:solidFill>
                  <a:schemeClr val="tx1"/>
                </a:solidFill>
                <a:latin typeface="HG丸ｺﾞｼｯｸM-PRO" panose="020F0600000000000000" pitchFamily="50" charset="-128"/>
                <a:ea typeface="HG丸ｺﾞｼｯｸM-PRO" panose="020F0600000000000000" pitchFamily="50" charset="-128"/>
              </a:rPr>
              <a:t>1</a:t>
            </a:fld>
            <a:endParaRPr lang="en-US" sz="2400" b="1"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07692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889758" y="1421069"/>
            <a:ext cx="1779179" cy="2656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srcRect/>
          <a:stretch>
            <a:fillRect/>
          </a:stretch>
        </p:blipFill>
        <p:spPr bwMode="auto">
          <a:xfrm>
            <a:off x="2717052" y="1355737"/>
            <a:ext cx="2198836" cy="2477743"/>
          </a:xfrm>
          <a:prstGeom prst="rect">
            <a:avLst/>
          </a:prstGeom>
          <a:noFill/>
          <a:ln w="9525">
            <a:noFill/>
            <a:miter lim="800000"/>
            <a:headEnd/>
            <a:tailEnd/>
          </a:ln>
        </p:spPr>
      </p:pic>
      <p:sp>
        <p:nvSpPr>
          <p:cNvPr id="8" name="テキスト ボックス 7">
            <a:extLst>
              <a:ext uri="{FF2B5EF4-FFF2-40B4-BE49-F238E27FC236}">
                <a16:creationId xmlns:a16="http://schemas.microsoft.com/office/drawing/2014/main" id="{CACFF4E2-AAE5-4064-B441-A696F53D0D77}"/>
              </a:ext>
            </a:extLst>
          </p:cNvPr>
          <p:cNvSpPr txBox="1"/>
          <p:nvPr/>
        </p:nvSpPr>
        <p:spPr>
          <a:xfrm>
            <a:off x="50831" y="1480596"/>
            <a:ext cx="933076" cy="5097782"/>
          </a:xfrm>
          <a:prstGeom prst="rect">
            <a:avLst/>
          </a:prstGeom>
          <a:noFill/>
        </p:spPr>
        <p:txBody>
          <a:bodyPr vert="eaVert" wrap="square" rtlCol="0">
            <a:spAutoFit/>
          </a:bodyPr>
          <a:lstStyle/>
          <a:p>
            <a:r>
              <a:rPr kumimoji="1" lang="ja-JP" altLang="en-US" sz="1400" dirty="0">
                <a:latin typeface="HG丸ｺﾞｼｯｸM-PRO" panose="020F0600000000000000" pitchFamily="50" charset="-128"/>
                <a:ea typeface="HG丸ｺﾞｼｯｸM-PRO" panose="020F0600000000000000" pitchFamily="50" charset="-128"/>
              </a:rPr>
              <a:t>村上優子さん</a:t>
            </a:r>
            <a:r>
              <a:rPr lang="ja-JP" altLang="en-US" sz="1400" dirty="0">
                <a:latin typeface="HG丸ｺﾞｼｯｸM-PRO" panose="020F0600000000000000" pitchFamily="50" charset="-128"/>
                <a:ea typeface="HG丸ｺﾞｼｯｸM-PRO" panose="020F0600000000000000" pitchFamily="50" charset="-128"/>
              </a:rPr>
              <a:t>２００１</a:t>
            </a:r>
            <a:r>
              <a:rPr kumimoji="1" lang="ja-JP" altLang="en-US" sz="1400" dirty="0">
                <a:latin typeface="HG丸ｺﾞｼｯｸM-PRO" panose="020F0600000000000000" pitchFamily="50" charset="-128"/>
                <a:ea typeface="HG丸ｺﾞｼｯｸM-PRO" panose="020F0600000000000000" pitchFamily="50" charset="-128"/>
              </a:rPr>
              <a:t>年３月</a:t>
            </a:r>
            <a:r>
              <a:rPr kumimoji="1" lang="en-US" altLang="ja-JP" sz="1400" dirty="0">
                <a:latin typeface="HG丸ｺﾞｼｯｸM-PRO" panose="020F0600000000000000" pitchFamily="50" charset="-128"/>
                <a:ea typeface="HG丸ｺﾞｼｯｸM-PRO" panose="020F0600000000000000" pitchFamily="50" charset="-128"/>
              </a:rPr>
              <a:t>10</a:t>
            </a:r>
            <a:r>
              <a:rPr kumimoji="1" lang="ja-JP" altLang="en-US" sz="1400" dirty="0">
                <a:latin typeface="HG丸ｺﾞｼｯｸM-PRO" panose="020F0600000000000000" pitchFamily="50" charset="-128"/>
                <a:ea typeface="HG丸ｺﾞｼｯｸM-PRO" panose="020F0600000000000000" pitchFamily="50" charset="-128"/>
              </a:rPr>
              <a:t>日</a:t>
            </a:r>
            <a:r>
              <a:rPr kumimoji="1" lang="en-US" altLang="ja-JP" sz="1400" dirty="0">
                <a:latin typeface="HG丸ｺﾞｼｯｸM-PRO" panose="020F0600000000000000" pitchFamily="50" charset="-128"/>
                <a:ea typeface="HG丸ｺﾞｼｯｸM-PRO" panose="020F0600000000000000" pitchFamily="50" charset="-128"/>
              </a:rPr>
              <a:t>25</a:t>
            </a:r>
            <a:r>
              <a:rPr kumimoji="1" lang="ja-JP" altLang="en-US" sz="1400" dirty="0">
                <a:latin typeface="HG丸ｺﾞｼｯｸM-PRO" panose="020F0600000000000000" pitchFamily="50" charset="-128"/>
                <a:ea typeface="HG丸ｺﾞｼｯｸM-PRO" panose="020F0600000000000000" pitchFamily="50" charset="-128"/>
              </a:rPr>
              <a:t>歳で</a:t>
            </a:r>
            <a:r>
              <a:rPr lang="ja-JP" altLang="en-US" sz="1400" dirty="0">
                <a:latin typeface="HG丸ｺﾞｼｯｸM-PRO" panose="020F0600000000000000" pitchFamily="50" charset="-128"/>
                <a:ea typeface="HG丸ｺﾞｼｯｸM-PRO" panose="020F0600000000000000" pitchFamily="50" charset="-128"/>
              </a:rPr>
              <a:t>過労死</a:t>
            </a:r>
            <a:endParaRPr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国立循環器病センター勤務。自宅でクモ膜下出血を発症し死亡。７年</a:t>
            </a:r>
            <a:r>
              <a:rPr kumimoji="1" lang="en-US" altLang="ja-JP" sz="1400" dirty="0">
                <a:latin typeface="HG丸ｺﾞｼｯｸM-PRO" panose="020F0600000000000000" pitchFamily="50" charset="-128"/>
                <a:ea typeface="HG丸ｺﾞｼｯｸM-PRO" panose="020F0600000000000000" pitchFamily="50" charset="-128"/>
              </a:rPr>
              <a:t>10</a:t>
            </a:r>
            <a:r>
              <a:rPr kumimoji="1" lang="ja-JP" altLang="en-US" sz="1400" dirty="0">
                <a:latin typeface="HG丸ｺﾞｼｯｸM-PRO" panose="020F0600000000000000" pitchFamily="50" charset="-128"/>
                <a:ea typeface="HG丸ｺﾞｼｯｸM-PRO" panose="020F0600000000000000" pitchFamily="50" charset="-128"/>
              </a:rPr>
              <a:t>ヶ月の裁判闘争の結果、労災認定。</a:t>
            </a:r>
          </a:p>
        </p:txBody>
      </p:sp>
      <p:pic>
        <p:nvPicPr>
          <p:cNvPr id="9" name="Picture 2">
            <a:extLst>
              <a:ext uri="{FF2B5EF4-FFF2-40B4-BE49-F238E27FC236}">
                <a16:creationId xmlns:a16="http://schemas.microsoft.com/office/drawing/2014/main" id="{C65320E7-4D6F-4823-A6A3-23108ECDE4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893" t="9033" r="29566" b="70013"/>
          <a:stretch/>
        </p:blipFill>
        <p:spPr bwMode="auto">
          <a:xfrm>
            <a:off x="2611514" y="1369976"/>
            <a:ext cx="1078008" cy="12037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a:extLst>
              <a:ext uri="{FF2B5EF4-FFF2-40B4-BE49-F238E27FC236}">
                <a16:creationId xmlns:a16="http://schemas.microsoft.com/office/drawing/2014/main" id="{961C6A51-5CD3-442F-B944-D5085D9FF92A}"/>
              </a:ext>
            </a:extLst>
          </p:cNvPr>
          <p:cNvSpPr txBox="1"/>
          <p:nvPr/>
        </p:nvSpPr>
        <p:spPr>
          <a:xfrm>
            <a:off x="2694939" y="3554358"/>
            <a:ext cx="2890310" cy="523220"/>
          </a:xfrm>
          <a:prstGeom prst="rect">
            <a:avLst/>
          </a:prstGeom>
          <a:solidFill>
            <a:schemeClr val="bg1"/>
          </a:solidFill>
        </p:spPr>
        <p:txBody>
          <a:bodyPr wrap="square" rtlCol="0">
            <a:spAutoFit/>
          </a:bodyPr>
          <a:lstStyle/>
          <a:p>
            <a:r>
              <a:rPr kumimoji="1" lang="ja-JP" altLang="en-US" sz="1400" b="1" dirty="0">
                <a:latin typeface="HG丸ｺﾞｼｯｸM-PRO" panose="020F0600000000000000" pitchFamily="50" charset="-128"/>
                <a:ea typeface="HG丸ｺﾞｼｯｸM-PRO" panose="020F0600000000000000" pitchFamily="50" charset="-128"/>
              </a:rPr>
              <a:t>高橋愛依さん</a:t>
            </a:r>
            <a:r>
              <a:rPr lang="en-US" altLang="ja-JP" sz="1400" b="1" dirty="0">
                <a:latin typeface="HG丸ｺﾞｼｯｸM-PRO" panose="020F0600000000000000" pitchFamily="50" charset="-128"/>
                <a:ea typeface="HG丸ｺﾞｼｯｸM-PRO" panose="020F0600000000000000" pitchFamily="50" charset="-128"/>
              </a:rPr>
              <a:t>2007</a:t>
            </a:r>
            <a:r>
              <a:rPr kumimoji="1" lang="ja-JP" altLang="en-US" sz="1400" b="1" dirty="0">
                <a:latin typeface="HG丸ｺﾞｼｯｸM-PRO" panose="020F0600000000000000" pitchFamily="50" charset="-128"/>
                <a:ea typeface="HG丸ｺﾞｼｯｸM-PRO" panose="020F0600000000000000" pitchFamily="50" charset="-128"/>
              </a:rPr>
              <a:t>年</a:t>
            </a:r>
            <a:r>
              <a:rPr lang="en-US" altLang="ja-JP" sz="1400" b="1" dirty="0">
                <a:latin typeface="HG丸ｺﾞｼｯｸM-PRO" panose="020F0600000000000000" pitchFamily="50" charset="-128"/>
                <a:ea typeface="HG丸ｺﾞｼｯｸM-PRO" panose="020F0600000000000000" pitchFamily="50" charset="-128"/>
              </a:rPr>
              <a:t>5</a:t>
            </a:r>
            <a:r>
              <a:rPr kumimoji="1" lang="ja-JP" altLang="en-US" sz="1400" b="1" dirty="0">
                <a:latin typeface="HG丸ｺﾞｼｯｸM-PRO" panose="020F0600000000000000" pitchFamily="50" charset="-128"/>
                <a:ea typeface="HG丸ｺﾞｼｯｸM-PRO" panose="020F0600000000000000" pitchFamily="50" charset="-128"/>
              </a:rPr>
              <a:t>月</a:t>
            </a:r>
            <a:r>
              <a:rPr kumimoji="1" lang="en-US" altLang="ja-JP" sz="1400" b="1" dirty="0">
                <a:latin typeface="HG丸ｺﾞｼｯｸM-PRO" panose="020F0600000000000000" pitchFamily="50" charset="-128"/>
                <a:ea typeface="HG丸ｺﾞｼｯｸM-PRO" panose="020F0600000000000000" pitchFamily="50" charset="-128"/>
              </a:rPr>
              <a:t>28</a:t>
            </a:r>
            <a:r>
              <a:rPr kumimoji="1" lang="ja-JP" altLang="en-US" sz="1400" b="1" dirty="0">
                <a:latin typeface="HG丸ｺﾞｼｯｸM-PRO" panose="020F0600000000000000" pitchFamily="50" charset="-128"/>
                <a:ea typeface="HG丸ｺﾞｼｯｸM-PRO" panose="020F0600000000000000" pitchFamily="50" charset="-128"/>
              </a:rPr>
              <a:t>日</a:t>
            </a:r>
            <a:endParaRPr kumimoji="1" lang="en-US" altLang="ja-JP" sz="1400" b="1" dirty="0">
              <a:latin typeface="HG丸ｺﾞｼｯｸM-PRO" panose="020F0600000000000000" pitchFamily="50" charset="-128"/>
              <a:ea typeface="HG丸ｺﾞｼｯｸM-PRO" panose="020F0600000000000000" pitchFamily="50" charset="-128"/>
            </a:endParaRPr>
          </a:p>
          <a:p>
            <a:r>
              <a:rPr lang="ja-JP" altLang="en-US" sz="1400" b="1" dirty="0">
                <a:latin typeface="HG丸ｺﾞｼｯｸM-PRO" panose="020F0600000000000000" pitchFamily="50" charset="-128"/>
                <a:ea typeface="HG丸ｺﾞｼｯｸM-PRO" panose="020F0600000000000000" pitchFamily="50" charset="-128"/>
              </a:rPr>
              <a:t>オペ室勤務中に</a:t>
            </a:r>
            <a:r>
              <a:rPr lang="en-US" altLang="ja-JP" sz="1400" b="1" dirty="0">
                <a:latin typeface="HG丸ｺﾞｼｯｸM-PRO" panose="020F0600000000000000" pitchFamily="50" charset="-128"/>
                <a:ea typeface="HG丸ｺﾞｼｯｸM-PRO" panose="020F0600000000000000" pitchFamily="50" charset="-128"/>
              </a:rPr>
              <a:t>24</a:t>
            </a:r>
            <a:r>
              <a:rPr kumimoji="1" lang="ja-JP" altLang="en-US" sz="1400" b="1" dirty="0">
                <a:latin typeface="HG丸ｺﾞｼｯｸM-PRO" panose="020F0600000000000000" pitchFamily="50" charset="-128"/>
                <a:ea typeface="HG丸ｺﾞｼｯｸM-PRO" panose="020F0600000000000000" pitchFamily="50" charset="-128"/>
              </a:rPr>
              <a:t>歳で死亡</a:t>
            </a:r>
          </a:p>
        </p:txBody>
      </p:sp>
      <p:pic>
        <p:nvPicPr>
          <p:cNvPr id="11" name="図 10">
            <a:extLst>
              <a:ext uri="{FF2B5EF4-FFF2-40B4-BE49-F238E27FC236}">
                <a16:creationId xmlns:a16="http://schemas.microsoft.com/office/drawing/2014/main" id="{5303317C-56CB-4A76-9795-68B3E3165FC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Effect>
                      <a14:brightnessContrast bright="40000"/>
                    </a14:imgEffect>
                  </a14:imgLayer>
                </a14:imgProps>
              </a:ext>
              <a:ext uri="{28A0092B-C50C-407E-A947-70E740481C1C}">
                <a14:useLocalDpi xmlns:a14="http://schemas.microsoft.com/office/drawing/2010/main" val="0"/>
              </a:ext>
            </a:extLst>
          </a:blip>
          <a:srcRect l="24619" r="1678"/>
          <a:stretch/>
        </p:blipFill>
        <p:spPr>
          <a:xfrm>
            <a:off x="4931662" y="1507469"/>
            <a:ext cx="2597798" cy="1982645"/>
          </a:xfrm>
          <a:prstGeom prst="rect">
            <a:avLst/>
          </a:prstGeom>
        </p:spPr>
      </p:pic>
      <p:sp>
        <p:nvSpPr>
          <p:cNvPr id="12" name="テキスト ボックス 11">
            <a:extLst>
              <a:ext uri="{FF2B5EF4-FFF2-40B4-BE49-F238E27FC236}">
                <a16:creationId xmlns:a16="http://schemas.microsoft.com/office/drawing/2014/main" id="{83670BA2-4772-4388-9AB8-1C432D5457A8}"/>
              </a:ext>
            </a:extLst>
          </p:cNvPr>
          <p:cNvSpPr txBox="1"/>
          <p:nvPr/>
        </p:nvSpPr>
        <p:spPr>
          <a:xfrm>
            <a:off x="7458818" y="1281783"/>
            <a:ext cx="1569660" cy="5042818"/>
          </a:xfrm>
          <a:prstGeom prst="rect">
            <a:avLst/>
          </a:prstGeom>
          <a:solidFill>
            <a:schemeClr val="bg1"/>
          </a:solidFill>
          <a:ln>
            <a:solidFill>
              <a:schemeClr val="tx1"/>
            </a:solidFill>
          </a:ln>
        </p:spPr>
        <p:txBody>
          <a:bodyPr vert="eaVert" wrap="square" rtlCol="0">
            <a:spAutoFit/>
          </a:bodyPr>
          <a:lstStyle/>
          <a:p>
            <a:r>
              <a:rPr lang="ja-JP" altLang="en-US" sz="1600" b="1" dirty="0">
                <a:solidFill>
                  <a:srgbClr val="FF0000"/>
                </a:solidFill>
                <a:latin typeface="HG丸ｺﾞｼｯｸM-PRO" panose="020F0600000000000000" pitchFamily="50" charset="-128"/>
                <a:ea typeface="HG丸ｺﾞｼｯｸM-PRO" panose="020F0600000000000000" pitchFamily="50" charset="-128"/>
              </a:rPr>
              <a:t>新人看護師・杉本綾さん２０１３年７月に自宅で自死</a:t>
            </a:r>
            <a:endParaRPr lang="en-US" altLang="ja-JP" sz="1600" b="1" dirty="0">
              <a:solidFill>
                <a:srgbClr val="FF0000"/>
              </a:solidFill>
              <a:latin typeface="HG丸ｺﾞｼｯｸM-PRO" panose="020F0600000000000000" pitchFamily="50" charset="-128"/>
              <a:ea typeface="HG丸ｺﾞｼｯｸM-PRO" panose="020F0600000000000000" pitchFamily="50" charset="-128"/>
            </a:endParaRPr>
          </a:p>
          <a:p>
            <a:r>
              <a:rPr lang="ja-JP" altLang="en-US" sz="1600" b="1" dirty="0">
                <a:solidFill>
                  <a:srgbClr val="FF0000"/>
                </a:solidFill>
                <a:latin typeface="HG丸ｺﾞｼｯｸM-PRO" panose="020F0600000000000000" pitchFamily="50" charset="-128"/>
                <a:ea typeface="HG丸ｺﾞｼｯｸM-PRO" panose="020F0600000000000000" pitchFamily="50" charset="-128"/>
              </a:rPr>
              <a:t>　</a:t>
            </a:r>
            <a:r>
              <a:rPr lang="ja-JP" altLang="en-US" sz="1400" b="1" dirty="0">
                <a:latin typeface="HG丸ｺﾞｼｯｸM-PRO" panose="020F0600000000000000" pitchFamily="50" charset="-128"/>
                <a:ea typeface="HG丸ｺﾞｼｯｸM-PRO" panose="020F0600000000000000" pitchFamily="50" charset="-128"/>
              </a:rPr>
              <a:t>新人看護師として優秀だった杉本さんはいち早く夜勤に従事していた。日勤時は午前</a:t>
            </a:r>
            <a:r>
              <a:rPr lang="en-US" altLang="ja-JP" sz="1400" b="1" dirty="0">
                <a:latin typeface="HG丸ｺﾞｼｯｸM-PRO" panose="020F0600000000000000" pitchFamily="50" charset="-128"/>
                <a:ea typeface="HG丸ｺﾞｼｯｸM-PRO" panose="020F0600000000000000" pitchFamily="50" charset="-128"/>
              </a:rPr>
              <a:t>4</a:t>
            </a:r>
            <a:r>
              <a:rPr lang="ja-JP" altLang="en-US" sz="1400" b="1" dirty="0">
                <a:latin typeface="HG丸ｺﾞｼｯｸM-PRO" panose="020F0600000000000000" pitchFamily="50" charset="-128"/>
                <a:ea typeface="HG丸ｺﾞｼｯｸM-PRO" panose="020F0600000000000000" pitchFamily="50" charset="-128"/>
              </a:rPr>
              <a:t>時</a:t>
            </a:r>
            <a:r>
              <a:rPr lang="en-US" altLang="ja-JP" sz="1400" b="1" dirty="0">
                <a:latin typeface="HG丸ｺﾞｼｯｸM-PRO" panose="020F0600000000000000" pitchFamily="50" charset="-128"/>
                <a:ea typeface="HG丸ｺﾞｼｯｸM-PRO" panose="020F0600000000000000" pitchFamily="50" charset="-128"/>
              </a:rPr>
              <a:t>30</a:t>
            </a:r>
            <a:r>
              <a:rPr lang="ja-JP" altLang="en-US" sz="1400" b="1" dirty="0">
                <a:latin typeface="HG丸ｺﾞｼｯｸM-PRO" panose="020F0600000000000000" pitchFamily="50" charset="-128"/>
                <a:ea typeface="HG丸ｺﾞｼｯｸM-PRO" panose="020F0600000000000000" pitchFamily="50" charset="-128"/>
              </a:rPr>
              <a:t>分に起床。午前</a:t>
            </a:r>
            <a:r>
              <a:rPr lang="en-US" altLang="ja-JP" sz="1400" b="1" dirty="0">
                <a:latin typeface="HG丸ｺﾞｼｯｸM-PRO" panose="020F0600000000000000" pitchFamily="50" charset="-128"/>
                <a:ea typeface="HG丸ｺﾞｼｯｸM-PRO" panose="020F0600000000000000" pitchFamily="50" charset="-128"/>
              </a:rPr>
              <a:t>0</a:t>
            </a:r>
            <a:r>
              <a:rPr lang="ja-JP" altLang="en-US" sz="1400" b="1" dirty="0">
                <a:latin typeface="HG丸ｺﾞｼｯｸM-PRO" panose="020F0600000000000000" pitchFamily="50" charset="-128"/>
                <a:ea typeface="HG丸ｺﾞｼｯｸM-PRO" panose="020F0600000000000000" pitchFamily="50" charset="-128"/>
              </a:rPr>
              <a:t>時ごろ帰宅。その後足りない知識を補うため勉強し、また出勤するという毎日。 睡眠時間は２～３時間、</a:t>
            </a:r>
            <a:r>
              <a:rPr kumimoji="1" lang="ja-JP" altLang="en-US" sz="1400" b="1" dirty="0">
                <a:latin typeface="HG丸ｺﾞｼｯｸM-PRO" panose="020F0600000000000000" pitchFamily="50" charset="-128"/>
                <a:ea typeface="HG丸ｺﾞｼｯｸM-PRO" panose="020F0600000000000000" pitchFamily="50" charset="-128"/>
              </a:rPr>
              <a:t>未だに病院当局も労働基準監督署も労災と認めていません</a:t>
            </a:r>
            <a:r>
              <a:rPr kumimoji="1" lang="ja-JP" altLang="en-US" sz="1600" b="1" dirty="0">
                <a:latin typeface="HG丸ｺﾞｼｯｸM-PRO" panose="020F0600000000000000" pitchFamily="50" charset="-128"/>
                <a:ea typeface="HG丸ｺﾞｼｯｸM-PRO" panose="020F0600000000000000" pitchFamily="50" charset="-128"/>
              </a:rPr>
              <a:t>。</a:t>
            </a:r>
          </a:p>
        </p:txBody>
      </p:sp>
      <p:pic>
        <p:nvPicPr>
          <p:cNvPr id="13" name="図 12">
            <a:extLst>
              <a:ext uri="{FF2B5EF4-FFF2-40B4-BE49-F238E27FC236}">
                <a16:creationId xmlns:a16="http://schemas.microsoft.com/office/drawing/2014/main" id="{BC91955F-F3AE-42D6-8601-39123B5FFCE1}"/>
              </a:ext>
            </a:extLst>
          </p:cNvPr>
          <p:cNvPicPr/>
          <p:nvPr/>
        </p:nvPicPr>
        <p:blipFill rotWithShape="1">
          <a:blip r:embed="rId8" cstate="print">
            <a:extLst>
              <a:ext uri="{28A0092B-C50C-407E-A947-70E740481C1C}">
                <a14:useLocalDpi xmlns:a14="http://schemas.microsoft.com/office/drawing/2010/main" val="0"/>
              </a:ext>
            </a:extLst>
          </a:blip>
          <a:srcRect l="1988" t="39244" r="37305" b="9006"/>
          <a:stretch/>
        </p:blipFill>
        <p:spPr bwMode="auto">
          <a:xfrm>
            <a:off x="1438099" y="4141822"/>
            <a:ext cx="4792462" cy="2477743"/>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6" name="テキスト ボックス 15">
            <a:extLst>
              <a:ext uri="{FF2B5EF4-FFF2-40B4-BE49-F238E27FC236}">
                <a16:creationId xmlns:a16="http://schemas.microsoft.com/office/drawing/2014/main" id="{AE33D0BA-7E5A-4C06-9EF7-54BE7FF6E387}"/>
              </a:ext>
            </a:extLst>
          </p:cNvPr>
          <p:cNvSpPr txBox="1"/>
          <p:nvPr/>
        </p:nvSpPr>
        <p:spPr>
          <a:xfrm>
            <a:off x="4441559" y="5467789"/>
            <a:ext cx="2890311" cy="1261884"/>
          </a:xfrm>
          <a:prstGeom prst="rect">
            <a:avLst/>
          </a:prstGeom>
          <a:solidFill>
            <a:schemeClr val="bg1"/>
          </a:solidFill>
          <a:ln>
            <a:solidFill>
              <a:schemeClr val="tx1"/>
            </a:solidFill>
          </a:ln>
        </p:spPr>
        <p:txBody>
          <a:bodyPr wrap="square" rtlCol="0">
            <a:spAutoFit/>
          </a:bodyPr>
          <a:lstStyle/>
          <a:p>
            <a:r>
              <a:rPr lang="ja-JP" altLang="en-US" sz="2800" b="1" dirty="0">
                <a:latin typeface="HG丸ｺﾞｼｯｸM-PRO" panose="020F0600000000000000" pitchFamily="50" charset="-128"/>
                <a:ea typeface="HG丸ｺﾞｼｯｸM-PRO" panose="020F0600000000000000" pitchFamily="50" charset="-128"/>
              </a:rPr>
              <a:t>新潟市民病院</a:t>
            </a:r>
            <a:endParaRPr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女性研修医自殺</a:t>
            </a:r>
            <a:endParaRPr kumimoji="1" lang="en-US" altLang="ja-JP" sz="2800" b="1" dirty="0">
              <a:latin typeface="HG丸ｺﾞｼｯｸM-PRO" panose="020F0600000000000000" pitchFamily="50" charset="-128"/>
              <a:ea typeface="HG丸ｺﾞｼｯｸM-PRO" panose="020F0600000000000000" pitchFamily="50" charset="-128"/>
            </a:endParaRPr>
          </a:p>
          <a:p>
            <a:r>
              <a:rPr lang="ja-JP" altLang="en-US" sz="2000" b="1" dirty="0">
                <a:solidFill>
                  <a:srgbClr val="FF0000"/>
                </a:solidFill>
                <a:latin typeface="HG丸ｺﾞｼｯｸM-PRO" panose="020F0600000000000000" pitchFamily="50" charset="-128"/>
                <a:ea typeface="HG丸ｺﾞｼｯｸM-PRO" panose="020F0600000000000000" pitchFamily="50" charset="-128"/>
              </a:rPr>
              <a:t>労災認定</a:t>
            </a:r>
          </a:p>
        </p:txBody>
      </p:sp>
      <p:sp>
        <p:nvSpPr>
          <p:cNvPr id="2" name="テキスト ボックス 1">
            <a:extLst>
              <a:ext uri="{FF2B5EF4-FFF2-40B4-BE49-F238E27FC236}">
                <a16:creationId xmlns:a16="http://schemas.microsoft.com/office/drawing/2014/main" id="{01B67DA3-0DB3-4304-A0A7-F37CBE438599}"/>
              </a:ext>
            </a:extLst>
          </p:cNvPr>
          <p:cNvSpPr txBox="1"/>
          <p:nvPr/>
        </p:nvSpPr>
        <p:spPr>
          <a:xfrm>
            <a:off x="327632" y="604674"/>
            <a:ext cx="8488736" cy="677108"/>
          </a:xfrm>
          <a:prstGeom prst="rect">
            <a:avLst/>
          </a:prstGeom>
          <a:noFill/>
        </p:spPr>
        <p:txBody>
          <a:bodyPr wrap="square" rtlCol="0">
            <a:spAutoFit/>
          </a:bodyPr>
          <a:lstStyle/>
          <a:p>
            <a:pPr algn="ctr"/>
            <a:r>
              <a:rPr lang="ja-JP" altLang="en-US" sz="2000" dirty="0">
                <a:latin typeface="HG丸ｺﾞｼｯｸM-PRO" panose="020F0600000000000000" pitchFamily="50" charset="-128"/>
                <a:ea typeface="HG丸ｺﾞｼｯｸM-PRO" panose="020F0600000000000000" pitchFamily="50" charset="-128"/>
              </a:rPr>
              <a:t>医療現場で続発する過労死・過労自死、ただし労災認定はごく一部</a:t>
            </a:r>
            <a:endParaRPr lang="en-US" altLang="ja-JP" sz="2000" dirty="0">
              <a:latin typeface="HG丸ｺﾞｼｯｸM-PRO" panose="020F0600000000000000" pitchFamily="50" charset="-128"/>
              <a:ea typeface="HG丸ｺﾞｼｯｸM-PRO" panose="020F0600000000000000" pitchFamily="50" charset="-128"/>
            </a:endParaRPr>
          </a:p>
          <a:p>
            <a:pPr algn="ctr"/>
            <a:r>
              <a:rPr lang="ja-JP" altLang="en-US" dirty="0">
                <a:latin typeface="HG丸ｺﾞｼｯｸM-PRO" panose="020F0600000000000000" pitchFamily="50" charset="-128"/>
                <a:ea typeface="HG丸ｺﾞｼｯｸM-PRO" panose="020F0600000000000000" pitchFamily="50" charset="-128"/>
              </a:rPr>
              <a:t>多くが勤務時間外の発症や自死のため自己責任とされているのが現実</a:t>
            </a:r>
            <a:endParaRPr lang="en-US" altLang="ja-JP" dirty="0">
              <a:latin typeface="HG丸ｺﾞｼｯｸM-PRO" panose="020F0600000000000000" pitchFamily="50" charset="-128"/>
              <a:ea typeface="HG丸ｺﾞｼｯｸM-PRO" panose="020F0600000000000000" pitchFamily="50" charset="-128"/>
            </a:endParaRPr>
          </a:p>
        </p:txBody>
      </p:sp>
      <p:sp>
        <p:nvSpPr>
          <p:cNvPr id="3" name="テキスト ボックス 2">
            <a:extLst>
              <a:ext uri="{FF2B5EF4-FFF2-40B4-BE49-F238E27FC236}">
                <a16:creationId xmlns:a16="http://schemas.microsoft.com/office/drawing/2014/main" id="{B32766A0-5266-41AF-8A2A-6A76717A0FBF}"/>
              </a:ext>
            </a:extLst>
          </p:cNvPr>
          <p:cNvSpPr txBox="1"/>
          <p:nvPr/>
        </p:nvSpPr>
        <p:spPr>
          <a:xfrm>
            <a:off x="-28304" y="155269"/>
            <a:ext cx="9153787" cy="461665"/>
          </a:xfrm>
          <a:prstGeom prst="rect">
            <a:avLst/>
          </a:prstGeom>
          <a:noFill/>
        </p:spPr>
        <p:txBody>
          <a:bodyPr wrap="square" rtlCol="0">
            <a:spAutoFit/>
          </a:bodyPr>
          <a:lstStyle/>
          <a:p>
            <a:pPr algn="ctr"/>
            <a:r>
              <a:rPr kumimoji="1" lang="ja-JP" altLang="en-US" sz="2400" b="1" dirty="0">
                <a:solidFill>
                  <a:srgbClr val="0000FF"/>
                </a:solidFill>
                <a:latin typeface="HG丸ｺﾞｼｯｸM-PRO" panose="020F0600000000000000" pitchFamily="50" charset="-128"/>
                <a:ea typeface="HG丸ｺﾞｼｯｸM-PRO" panose="020F0600000000000000" pitchFamily="50" charset="-128"/>
              </a:rPr>
              <a:t>「働くルール無視」ずさんな労働時間管理下でおきた悲劇</a:t>
            </a:r>
          </a:p>
        </p:txBody>
      </p:sp>
      <p:sp>
        <p:nvSpPr>
          <p:cNvPr id="5" name="スライド番号プレースホルダー 3">
            <a:extLst>
              <a:ext uri="{FF2B5EF4-FFF2-40B4-BE49-F238E27FC236}">
                <a16:creationId xmlns:a16="http://schemas.microsoft.com/office/drawing/2014/main" id="{00452AFC-A392-97BF-9363-C34A78DDA4AF}"/>
              </a:ext>
            </a:extLst>
          </p:cNvPr>
          <p:cNvSpPr>
            <a:spLocks noGrp="1"/>
          </p:cNvSpPr>
          <p:nvPr>
            <p:ph type="sldNum" sz="quarter" idx="12"/>
          </p:nvPr>
        </p:nvSpPr>
        <p:spPr>
          <a:xfrm>
            <a:off x="8068732" y="6324600"/>
            <a:ext cx="802265" cy="412639"/>
          </a:xfrm>
        </p:spPr>
        <p:txBody>
          <a:bodyPr/>
          <a:lstStyle/>
          <a:p>
            <a:fld id="{6D22F896-40B5-4ADD-8801-0D06FADFA095}" type="slidenum">
              <a:rPr lang="en-US" sz="2400" b="1">
                <a:solidFill>
                  <a:schemeClr val="tx1"/>
                </a:solidFill>
                <a:latin typeface="HG丸ｺﾞｼｯｸM-PRO" panose="020F0600000000000000" pitchFamily="50" charset="-128"/>
                <a:ea typeface="HG丸ｺﾞｼｯｸM-PRO" panose="020F0600000000000000" pitchFamily="50" charset="-128"/>
              </a:rPr>
              <a:t>10</a:t>
            </a:fld>
            <a:endParaRPr lang="en-US" sz="2400" b="1"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75781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8B5D0-C611-93FF-888F-1DFCDF612D5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BC24335-DBC8-9359-8EED-2CAB81D3A1A5}"/>
              </a:ext>
            </a:extLst>
          </p:cNvPr>
          <p:cNvPicPr>
            <a:picLocks noChangeAspect="1"/>
          </p:cNvPicPr>
          <p:nvPr/>
        </p:nvPicPr>
        <p:blipFill rotWithShape="1">
          <a:blip r:embed="rId2"/>
          <a:srcRect l="31888" t="24801" r="12987" b="15000"/>
          <a:stretch/>
        </p:blipFill>
        <p:spPr>
          <a:xfrm>
            <a:off x="9853" y="1110498"/>
            <a:ext cx="9134147" cy="5610978"/>
          </a:xfrm>
          <a:prstGeom prst="rect">
            <a:avLst/>
          </a:prstGeom>
        </p:spPr>
      </p:pic>
      <p:pic>
        <p:nvPicPr>
          <p:cNvPr id="7" name="図 6">
            <a:extLst>
              <a:ext uri="{FF2B5EF4-FFF2-40B4-BE49-F238E27FC236}">
                <a16:creationId xmlns:a16="http://schemas.microsoft.com/office/drawing/2014/main" id="{2BAAD695-5B68-DEE8-D25A-3FCC0EEFE4CF}"/>
              </a:ext>
            </a:extLst>
          </p:cNvPr>
          <p:cNvPicPr>
            <a:picLocks noChangeAspect="1"/>
          </p:cNvPicPr>
          <p:nvPr/>
        </p:nvPicPr>
        <p:blipFill rotWithShape="1">
          <a:blip r:embed="rId3"/>
          <a:srcRect l="12988" t="16401" r="13775" b="44400"/>
          <a:stretch/>
        </p:blipFill>
        <p:spPr>
          <a:xfrm>
            <a:off x="110539" y="65235"/>
            <a:ext cx="4536504" cy="1365829"/>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スライド番号プレースホルダー 1">
            <a:extLst>
              <a:ext uri="{FF2B5EF4-FFF2-40B4-BE49-F238E27FC236}">
                <a16:creationId xmlns:a16="http://schemas.microsoft.com/office/drawing/2014/main" id="{D46D1BBC-968C-D072-B1E5-C18C3F80F9A5}"/>
              </a:ext>
            </a:extLst>
          </p:cNvPr>
          <p:cNvSpPr>
            <a:spLocks noGrp="1"/>
          </p:cNvSpPr>
          <p:nvPr>
            <p:ph type="sldNum" sz="quarter" idx="12"/>
          </p:nvPr>
        </p:nvSpPr>
        <p:spPr>
          <a:xfrm>
            <a:off x="7611533" y="6204926"/>
            <a:ext cx="971550" cy="516550"/>
          </a:xfrm>
        </p:spPr>
        <p:txBody>
          <a:bodyPr/>
          <a:lstStyle/>
          <a:p>
            <a:fld id="{4FAB73BC-B049-4115-A692-8D63A059BFB8}" type="slidenum">
              <a:rPr lang="en-US" altLang="ja-JP" sz="2400" noProof="0" smtClean="0">
                <a:solidFill>
                  <a:schemeClr val="bg1"/>
                </a:solidFill>
              </a:rPr>
              <a:pPr/>
              <a:t>11</a:t>
            </a:fld>
            <a:endParaRPr lang="ja-JP" altLang="en-US" sz="2400" noProof="0" dirty="0">
              <a:solidFill>
                <a:schemeClr val="bg1"/>
              </a:solidFill>
            </a:endParaRPr>
          </a:p>
        </p:txBody>
      </p:sp>
      <p:pic>
        <p:nvPicPr>
          <p:cNvPr id="5" name="図 4">
            <a:extLst>
              <a:ext uri="{FF2B5EF4-FFF2-40B4-BE49-F238E27FC236}">
                <a16:creationId xmlns:a16="http://schemas.microsoft.com/office/drawing/2014/main" id="{A232D8FE-423C-0535-6DF8-51DF71BD8BFA}"/>
              </a:ext>
            </a:extLst>
          </p:cNvPr>
          <p:cNvPicPr>
            <a:picLocks noChangeAspect="1"/>
          </p:cNvPicPr>
          <p:nvPr/>
        </p:nvPicPr>
        <p:blipFill>
          <a:blip r:embed="rId4"/>
          <a:stretch>
            <a:fillRect/>
          </a:stretch>
        </p:blipFill>
        <p:spPr>
          <a:xfrm>
            <a:off x="6804659" y="2594971"/>
            <a:ext cx="1931309" cy="193130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80237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DFFBD3-45B2-4749-80BD-FD88D8CD8BCD}"/>
              </a:ext>
            </a:extLst>
          </p:cNvPr>
          <p:cNvSpPr>
            <a:spLocks noGrp="1"/>
          </p:cNvSpPr>
          <p:nvPr>
            <p:ph type="title"/>
          </p:nvPr>
        </p:nvSpPr>
        <p:spPr>
          <a:xfrm>
            <a:off x="179512" y="391886"/>
            <a:ext cx="8784976" cy="1805312"/>
          </a:xfrm>
        </p:spPr>
        <p:style>
          <a:lnRef idx="1">
            <a:schemeClr val="accent4"/>
          </a:lnRef>
          <a:fillRef idx="2">
            <a:schemeClr val="accent4"/>
          </a:fillRef>
          <a:effectRef idx="1">
            <a:schemeClr val="accent4"/>
          </a:effectRef>
          <a:fontRef idx="minor">
            <a:schemeClr val="dk1"/>
          </a:fontRef>
        </p:style>
        <p:txBody>
          <a:bodyPr>
            <a:noAutofit/>
          </a:bodyPr>
          <a:lstStyle/>
          <a:p>
            <a:r>
              <a:rPr kumimoji="1" lang="ja-JP" altLang="en-US" sz="3200" dirty="0">
                <a:latin typeface="HG丸ｺﾞｼｯｸM-PRO" panose="020F0600000000000000" pitchFamily="50" charset="-128"/>
                <a:ea typeface="HG丸ｺﾞｼｯｸM-PRO" panose="020F0600000000000000" pitchFamily="50" charset="-128"/>
              </a:rPr>
              <a:t>１６時間夜勤を看護師２人体制は</a:t>
            </a:r>
            <a:br>
              <a:rPr kumimoji="1" lang="en-US" altLang="ja-JP" sz="3200" dirty="0">
                <a:latin typeface="HG丸ｺﾞｼｯｸM-PRO" panose="020F0600000000000000" pitchFamily="50" charset="-128"/>
                <a:ea typeface="HG丸ｺﾞｼｯｸM-PRO" panose="020F0600000000000000" pitchFamily="50" charset="-128"/>
              </a:rPr>
            </a:br>
            <a:r>
              <a:rPr kumimoji="1" lang="ja-JP" altLang="en-US" sz="3200" dirty="0">
                <a:latin typeface="HG丸ｺﾞｼｯｸM-PRO" panose="020F0600000000000000" pitchFamily="50" charset="-128"/>
                <a:ea typeface="HG丸ｺﾞｼｯｸM-PRO" panose="020F0600000000000000" pitchFamily="50" charset="-128"/>
              </a:rPr>
              <a:t>安全性と健康性において</a:t>
            </a:r>
            <a:br>
              <a:rPr kumimoji="1" lang="en-US" altLang="ja-JP" sz="3200" dirty="0">
                <a:latin typeface="HG丸ｺﾞｼｯｸM-PRO" panose="020F0600000000000000" pitchFamily="50" charset="-128"/>
                <a:ea typeface="HG丸ｺﾞｼｯｸM-PRO" panose="020F0600000000000000" pitchFamily="50" charset="-128"/>
              </a:rPr>
            </a:br>
            <a:r>
              <a:rPr kumimoji="1" lang="ja-JP" altLang="en-US" sz="3200" dirty="0">
                <a:latin typeface="HG丸ｺﾞｼｯｸM-PRO" panose="020F0600000000000000" pitchFamily="50" charset="-128"/>
                <a:ea typeface="HG丸ｺﾞｼｯｸM-PRO" panose="020F0600000000000000" pitchFamily="50" charset="-128"/>
              </a:rPr>
              <a:t>勤務者</a:t>
            </a:r>
            <a:r>
              <a:rPr lang="ja-JP" altLang="en-US" sz="3200" dirty="0">
                <a:latin typeface="HG丸ｺﾞｼｯｸM-PRO" panose="020F0600000000000000" pitchFamily="50" charset="-128"/>
                <a:ea typeface="HG丸ｺﾞｼｯｸM-PRO" panose="020F0600000000000000" pitchFamily="50" charset="-128"/>
              </a:rPr>
              <a:t>と</a:t>
            </a:r>
            <a:r>
              <a:rPr kumimoji="1" lang="ja-JP" altLang="en-US" sz="3200" dirty="0">
                <a:latin typeface="HG丸ｺﾞｼｯｸM-PRO" panose="020F0600000000000000" pitchFamily="50" charset="-128"/>
                <a:ea typeface="HG丸ｺﾞｼｯｸM-PRO" panose="020F0600000000000000" pitchFamily="50" charset="-128"/>
              </a:rPr>
              <a:t>入院患者にハイリスク「命の危険」</a:t>
            </a:r>
          </a:p>
        </p:txBody>
      </p:sp>
      <p:sp>
        <p:nvSpPr>
          <p:cNvPr id="4" name="テキスト ボックス 3">
            <a:extLst>
              <a:ext uri="{FF2B5EF4-FFF2-40B4-BE49-F238E27FC236}">
                <a16:creationId xmlns:a16="http://schemas.microsoft.com/office/drawing/2014/main" id="{29FF4E1C-50B0-4CA5-96C3-ABEA8A711510}"/>
              </a:ext>
            </a:extLst>
          </p:cNvPr>
          <p:cNvSpPr txBox="1"/>
          <p:nvPr/>
        </p:nvSpPr>
        <p:spPr>
          <a:xfrm>
            <a:off x="395536" y="2708920"/>
            <a:ext cx="8458637" cy="3354765"/>
          </a:xfrm>
          <a:prstGeom prst="rect">
            <a:avLst/>
          </a:prstGeom>
          <a:noFill/>
        </p:spPr>
        <p:txBody>
          <a:bodyPr wrap="square" rtlCol="0">
            <a:spAutoFit/>
          </a:bodyPr>
          <a:lstStyle/>
          <a:p>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問題①</a:t>
            </a:r>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a:t>
            </a:r>
            <a:r>
              <a:rPr lang="ja-JP" altLang="en-US" sz="2400" dirty="0">
                <a:latin typeface="HG丸ｺﾞｼｯｸM-PRO" panose="020F0600000000000000" pitchFamily="50" charset="-128"/>
                <a:ea typeface="HG丸ｺﾞｼｯｸM-PRO" panose="020F0600000000000000" pitchFamily="50" charset="-128"/>
              </a:rPr>
              <a:t>１６時間夜勤は最低２時間の休憩（仮眠）が保障されなければいけません。</a:t>
            </a:r>
            <a:endParaRPr lang="en-US" altLang="ja-JP" sz="2400" dirty="0">
              <a:latin typeface="HG丸ｺﾞｼｯｸM-PRO" panose="020F0600000000000000" pitchFamily="50" charset="-128"/>
              <a:ea typeface="HG丸ｺﾞｼｯｸM-PRO" panose="020F0600000000000000" pitchFamily="50" charset="-128"/>
            </a:endParaRPr>
          </a:p>
          <a:p>
            <a:endParaRPr lang="en-US" altLang="ja-JP" sz="2000" dirty="0">
              <a:latin typeface="HG丸ｺﾞｼｯｸM-PRO" panose="020F0600000000000000" pitchFamily="50" charset="-128"/>
              <a:ea typeface="HG丸ｺﾞｼｯｸM-PRO" panose="020F0600000000000000" pitchFamily="50" charset="-128"/>
            </a:endParaRPr>
          </a:p>
          <a:p>
            <a:r>
              <a:rPr kumimoji="1" lang="en-US" altLang="ja-JP" sz="24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2400" dirty="0">
                <a:solidFill>
                  <a:srgbClr val="FF0000"/>
                </a:solidFill>
                <a:latin typeface="HG丸ｺﾞｼｯｸM-PRO" panose="020F0600000000000000" pitchFamily="50" charset="-128"/>
                <a:ea typeface="HG丸ｺﾞｼｯｸM-PRO" panose="020F0600000000000000" pitchFamily="50" charset="-128"/>
              </a:rPr>
              <a:t>問題②</a:t>
            </a:r>
            <a:r>
              <a:rPr lang="en-US" altLang="ja-JP" sz="24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2400" dirty="0">
                <a:latin typeface="HG丸ｺﾞｼｯｸM-PRO" panose="020F0600000000000000" pitchFamily="50" charset="-128"/>
                <a:ea typeface="HG丸ｺﾞｼｯｸM-PRO" panose="020F0600000000000000" pitchFamily="50" charset="-128"/>
              </a:rPr>
              <a:t>休憩（仮眠）は、勤務場所から隔離されナースコールが聞こえない場所に確保されていなければ休憩（仮眠）とは言えず、詰所の電話やナースコールが鳴り聞こえる環境での休憩（仮眠）は</a:t>
            </a:r>
            <a:r>
              <a:rPr kumimoji="1" lang="ja-JP" altLang="en-US" sz="2400" dirty="0">
                <a:highlight>
                  <a:srgbClr val="FFFF00"/>
                </a:highlight>
                <a:latin typeface="HG丸ｺﾞｼｯｸM-PRO" panose="020F0600000000000000" pitchFamily="50" charset="-128"/>
                <a:ea typeface="HG丸ｺﾞｼｯｸM-PRO" panose="020F0600000000000000" pitchFamily="50" charset="-128"/>
              </a:rPr>
              <a:t>「勤務中の待機時間」</a:t>
            </a:r>
            <a:r>
              <a:rPr lang="ja-JP" altLang="en-US" sz="2400" dirty="0">
                <a:latin typeface="HG丸ｺﾞｼｯｸM-PRO" panose="020F0600000000000000" pitchFamily="50" charset="-128"/>
                <a:ea typeface="HG丸ｺﾞｼｯｸM-PRO" panose="020F0600000000000000" pitchFamily="50" charset="-128"/>
              </a:rPr>
              <a:t>は</a:t>
            </a:r>
            <a:r>
              <a:rPr kumimoji="1" lang="ja-JP" altLang="en-US" sz="2400" dirty="0">
                <a:latin typeface="HG丸ｺﾞｼｯｸM-PRO" panose="020F0600000000000000" pitchFamily="50" charset="-128"/>
                <a:ea typeface="HG丸ｺﾞｼｯｸM-PRO" panose="020F0600000000000000" pitchFamily="50" charset="-128"/>
              </a:rPr>
              <a:t>時間外労働と見なされ、サービス残業（未払い賃金）の温床になる可能性が高く認めることはできません。</a:t>
            </a:r>
            <a:endParaRPr kumimoji="1" lang="en-US" altLang="ja-JP" sz="2400" dirty="0">
              <a:latin typeface="HG丸ｺﾞｼｯｸM-PRO" panose="020F0600000000000000" pitchFamily="50" charset="-128"/>
              <a:ea typeface="HG丸ｺﾞｼｯｸM-PRO" panose="020F0600000000000000" pitchFamily="50" charset="-128"/>
            </a:endParaRPr>
          </a:p>
        </p:txBody>
      </p:sp>
      <p:sp>
        <p:nvSpPr>
          <p:cNvPr id="5" name="スライド番号プレースホルダー 3">
            <a:extLst>
              <a:ext uri="{FF2B5EF4-FFF2-40B4-BE49-F238E27FC236}">
                <a16:creationId xmlns:a16="http://schemas.microsoft.com/office/drawing/2014/main" id="{5C5954D6-90A1-CE6A-0C1A-388D6E5DF5BA}"/>
              </a:ext>
            </a:extLst>
          </p:cNvPr>
          <p:cNvSpPr txBox="1">
            <a:spLocks/>
          </p:cNvSpPr>
          <p:nvPr/>
        </p:nvSpPr>
        <p:spPr>
          <a:xfrm>
            <a:off x="7776356" y="6002868"/>
            <a:ext cx="1066800" cy="59957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4AB4E10-A745-4A4E-81A5-1F50D66092F7}" type="slidenum">
              <a:rPr lang="ja-JP" altLang="en-US" sz="4000" smtClean="0">
                <a:solidFill>
                  <a:schemeClr val="tx1"/>
                </a:solidFill>
              </a:rPr>
              <a:pPr/>
              <a:t>12</a:t>
            </a:fld>
            <a:endParaRPr lang="ja-JP" altLang="en-US" sz="4000" dirty="0">
              <a:solidFill>
                <a:schemeClr val="tx1"/>
              </a:solidFill>
            </a:endParaRPr>
          </a:p>
        </p:txBody>
      </p:sp>
      <p:sp>
        <p:nvSpPr>
          <p:cNvPr id="3" name="スライド番号プレースホルダー 2">
            <a:extLst>
              <a:ext uri="{FF2B5EF4-FFF2-40B4-BE49-F238E27FC236}">
                <a16:creationId xmlns:a16="http://schemas.microsoft.com/office/drawing/2014/main" id="{5614316D-79C6-A537-08AF-74CFFD07965E}"/>
              </a:ext>
            </a:extLst>
          </p:cNvPr>
          <p:cNvSpPr>
            <a:spLocks noGrp="1"/>
          </p:cNvSpPr>
          <p:nvPr>
            <p:ph type="sldNum" sz="quarter" idx="12"/>
          </p:nvPr>
        </p:nvSpPr>
        <p:spPr/>
        <p:txBody>
          <a:bodyPr/>
          <a:lstStyle/>
          <a:p>
            <a:pPr rtl="0"/>
            <a:fld id="{4FAB73BC-B049-4115-A692-8D63A059BFB8}" type="slidenum">
              <a:rPr lang="en-US" altLang="ja-JP" noProof="0" smtClean="0"/>
              <a:t>12</a:t>
            </a:fld>
            <a:endParaRPr lang="en-US" altLang="ja-JP" noProof="0" dirty="0"/>
          </a:p>
        </p:txBody>
      </p:sp>
    </p:spTree>
    <p:extLst>
      <p:ext uri="{BB962C8B-B14F-4D97-AF65-F5344CB8AC3E}">
        <p14:creationId xmlns:p14="http://schemas.microsoft.com/office/powerpoint/2010/main" val="360420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68E94C-A7A5-4C45-A687-EF99CB5EC1EA}"/>
              </a:ext>
            </a:extLst>
          </p:cNvPr>
          <p:cNvSpPr txBox="1"/>
          <p:nvPr/>
        </p:nvSpPr>
        <p:spPr>
          <a:xfrm>
            <a:off x="251520" y="2170405"/>
            <a:ext cx="4182190" cy="4154984"/>
          </a:xfrm>
          <a:prstGeom prst="rect">
            <a:avLst/>
          </a:prstGeom>
          <a:noFill/>
        </p:spPr>
        <p:txBody>
          <a:bodyPr wrap="square">
            <a:spAutoFit/>
          </a:bodyPr>
          <a:lstStyle/>
          <a:p>
            <a:r>
              <a:rPr kumimoji="1" lang="en-US" altLang="ja-JP"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dirty="0">
                <a:solidFill>
                  <a:srgbClr val="FF0000"/>
                </a:solidFill>
                <a:latin typeface="HG丸ｺﾞｼｯｸM-PRO" panose="020F0600000000000000" pitchFamily="50" charset="-128"/>
                <a:ea typeface="HG丸ｺﾞｼｯｸM-PRO" panose="020F0600000000000000" pitchFamily="50" charset="-128"/>
              </a:rPr>
              <a:t>問題</a:t>
            </a:r>
            <a:r>
              <a:rPr lang="ja-JP" altLang="en-US" dirty="0">
                <a:solidFill>
                  <a:srgbClr val="FF0000"/>
                </a:solidFill>
                <a:latin typeface="HG丸ｺﾞｼｯｸM-PRO" panose="020F0600000000000000" pitchFamily="50" charset="-128"/>
                <a:ea typeface="HG丸ｺﾞｼｯｸM-PRO" panose="020F0600000000000000" pitchFamily="50" charset="-128"/>
              </a:rPr>
              <a:t>③</a:t>
            </a:r>
            <a:r>
              <a:rPr kumimoji="1" lang="en-US" altLang="ja-JP"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dirty="0">
                <a:latin typeface="HG丸ｺﾞｼｯｸM-PRO" panose="020F0600000000000000" pitchFamily="50" charset="-128"/>
                <a:ea typeface="HG丸ｺﾞｼｯｸM-PRO" panose="020F0600000000000000" pitchFamily="50" charset="-128"/>
              </a:rPr>
              <a:t>看護師</a:t>
            </a:r>
            <a:r>
              <a:rPr lang="ja-JP" altLang="en-US" dirty="0">
                <a:latin typeface="HG丸ｺﾞｼｯｸM-PRO" panose="020F0600000000000000" pitchFamily="50" charset="-128"/>
                <a:ea typeface="HG丸ｺﾞｼｯｸM-PRO" panose="020F0600000000000000" pitchFamily="50" charset="-128"/>
              </a:rPr>
              <a:t>２</a:t>
            </a:r>
            <a:r>
              <a:rPr kumimoji="1" lang="ja-JP" altLang="en-US" dirty="0">
                <a:latin typeface="HG丸ｺﾞｼｯｸM-PRO" panose="020F0600000000000000" pitchFamily="50" charset="-128"/>
                <a:ea typeface="HG丸ｺﾞｼｯｸM-PRO" panose="020F0600000000000000" pitchFamily="50" charset="-128"/>
              </a:rPr>
              <a:t>人体制での</a:t>
            </a:r>
            <a:r>
              <a:rPr lang="ja-JP" altLang="en-US" dirty="0">
                <a:latin typeface="HG丸ｺﾞｼｯｸM-PRO" panose="020F0600000000000000" pitchFamily="50" charset="-128"/>
                <a:ea typeface="HG丸ｺﾞｼｯｸM-PRO" panose="020F0600000000000000" pitchFamily="50" charset="-128"/>
              </a:rPr>
              <a:t>１６</a:t>
            </a:r>
            <a:r>
              <a:rPr kumimoji="1" lang="ja-JP" altLang="en-US" dirty="0">
                <a:latin typeface="HG丸ｺﾞｼｯｸM-PRO" panose="020F0600000000000000" pitchFamily="50" charset="-128"/>
                <a:ea typeface="HG丸ｺﾞｼｯｸM-PRO" panose="020F0600000000000000" pitchFamily="50" charset="-128"/>
              </a:rPr>
              <a:t>時間夜勤は、トータル４時間（例：深夜２２時から２時頃まで）も事実上の看護師１人体制となり、入院患者のリスクが大幅に上がります。</a:t>
            </a:r>
            <a:endParaRPr kumimoji="1" lang="en-US" altLang="ja-JP" dirty="0">
              <a:latin typeface="HG丸ｺﾞｼｯｸM-PRO" panose="020F0600000000000000" pitchFamily="50" charset="-128"/>
              <a:ea typeface="HG丸ｺﾞｼｯｸM-PRO" panose="020F0600000000000000" pitchFamily="50" charset="-128"/>
            </a:endParaRPr>
          </a:p>
          <a:p>
            <a:endParaRPr lang="en-US" altLang="ja-JP" sz="1200" dirty="0">
              <a:latin typeface="HG丸ｺﾞｼｯｸM-PRO" panose="020F0600000000000000" pitchFamily="50" charset="-128"/>
              <a:ea typeface="HG丸ｺﾞｼｯｸM-PRO" panose="020F0600000000000000" pitchFamily="50" charset="-128"/>
            </a:endParaRPr>
          </a:p>
          <a:p>
            <a:r>
              <a:rPr kumimoji="1" lang="en-US" altLang="ja-JP"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dirty="0">
                <a:solidFill>
                  <a:srgbClr val="FF0000"/>
                </a:solidFill>
                <a:latin typeface="HG丸ｺﾞｼｯｸM-PRO" panose="020F0600000000000000" pitchFamily="50" charset="-128"/>
                <a:ea typeface="HG丸ｺﾞｼｯｸM-PRO" panose="020F0600000000000000" pitchFamily="50" charset="-128"/>
              </a:rPr>
              <a:t>問題④</a:t>
            </a:r>
            <a:r>
              <a:rPr kumimoji="1" lang="en-US" altLang="ja-JP"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dirty="0">
                <a:solidFill>
                  <a:srgbClr val="FF0000"/>
                </a:solidFill>
                <a:latin typeface="HG丸ｺﾞｼｯｸM-PRO" panose="020F0600000000000000" pitchFamily="50" charset="-128"/>
                <a:ea typeface="HG丸ｺﾞｼｯｸM-PRO" panose="020F0600000000000000" pitchFamily="50" charset="-128"/>
              </a:rPr>
              <a:t>　</a:t>
            </a:r>
            <a:r>
              <a:rPr kumimoji="1" lang="ja-JP" altLang="en-US" dirty="0">
                <a:latin typeface="HG丸ｺﾞｼｯｸM-PRO" panose="020F0600000000000000" pitchFamily="50" charset="-128"/>
                <a:ea typeface="HG丸ｺﾞｼｯｸM-PRO" panose="020F0600000000000000" pitchFamily="50" charset="-128"/>
              </a:rPr>
              <a:t>人の集中力は、深夜から早朝に大幅に低下するため、ヒューマンエラーによる人命にかかわる重大事故は早朝に多発してきました。</a:t>
            </a:r>
            <a:endParaRPr kumimoji="1"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kumimoji="1" lang="ja-JP" altLang="en-US" dirty="0">
                <a:latin typeface="HG丸ｺﾞｼｯｸM-PRO" panose="020F0600000000000000" pitchFamily="50" charset="-128"/>
                <a:ea typeface="HG丸ｺﾞｼｯｸM-PRO" panose="020F0600000000000000" pitchFamily="50" charset="-128"/>
              </a:rPr>
              <a:t>人は夜間に１６時間も集中力を持続することは不可能です。重大事故の当事者・加害者になってしまうハイリスク「命の危険」に、</a:t>
            </a:r>
            <a:r>
              <a:rPr lang="ja-JP" altLang="en-US" dirty="0">
                <a:latin typeface="HG丸ｺﾞｼｯｸM-PRO" panose="020F0600000000000000" pitchFamily="50" charset="-128"/>
                <a:ea typeface="HG丸ｺﾞｼｯｸM-PRO" panose="020F0600000000000000" pitchFamily="50" charset="-128"/>
              </a:rPr>
              <a:t>１</a:t>
            </a:r>
            <a:r>
              <a:rPr kumimoji="1" lang="ja-JP" altLang="en-US" dirty="0">
                <a:latin typeface="HG丸ｺﾞｼｯｸM-PRO" panose="020F0600000000000000" pitchFamily="50" charset="-128"/>
                <a:ea typeface="HG丸ｺﾞｼｯｸM-PRO" panose="020F0600000000000000" pitchFamily="50" charset="-128"/>
              </a:rPr>
              <a:t>年中３６５日間さらされることになります。</a:t>
            </a:r>
            <a:endParaRPr kumimoji="1" lang="en-US" altLang="ja-JP" dirty="0">
              <a:latin typeface="HG丸ｺﾞｼｯｸM-PRO" panose="020F0600000000000000" pitchFamily="50" charset="-128"/>
              <a:ea typeface="HG丸ｺﾞｼｯｸM-PRO" panose="020F0600000000000000" pitchFamily="50" charset="-128"/>
            </a:endParaRPr>
          </a:p>
        </p:txBody>
      </p:sp>
      <p:sp>
        <p:nvSpPr>
          <p:cNvPr id="7" name="テキスト ボックス 6">
            <a:extLst>
              <a:ext uri="{FF2B5EF4-FFF2-40B4-BE49-F238E27FC236}">
                <a16:creationId xmlns:a16="http://schemas.microsoft.com/office/drawing/2014/main" id="{40C333C4-ED49-4BC2-9C43-8352846B2EAA}"/>
              </a:ext>
            </a:extLst>
          </p:cNvPr>
          <p:cNvSpPr txBox="1"/>
          <p:nvPr/>
        </p:nvSpPr>
        <p:spPr>
          <a:xfrm>
            <a:off x="7713254" y="1826434"/>
            <a:ext cx="1363963" cy="4698910"/>
          </a:xfrm>
          <a:prstGeom prst="rect">
            <a:avLst/>
          </a:prstGeom>
          <a:noFill/>
        </p:spPr>
        <p:txBody>
          <a:bodyPr vert="eaVert" wrap="square" rtlCol="0">
            <a:spAutoFit/>
          </a:bodyPr>
          <a:lstStyle/>
          <a:p>
            <a:r>
              <a:rPr kumimoji="1" lang="ja-JP" altLang="en-US" sz="1400" b="1" dirty="0">
                <a:latin typeface="HG丸ｺﾞｼｯｸM-PRO" panose="020F0600000000000000" pitchFamily="50" charset="-128"/>
                <a:ea typeface="HG丸ｺﾞｼｯｸM-PRO" panose="020F0600000000000000" pitchFamily="50" charset="-128"/>
              </a:rPr>
              <a:t>２０１２年４月２９日</a:t>
            </a:r>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午前４時５０分ごろ</a:t>
            </a:r>
            <a:r>
              <a:rPr kumimoji="1" lang="ja-JP" altLang="en-US" sz="1400" dirty="0">
                <a:latin typeface="HG丸ｺﾞｼｯｸM-PRO" panose="020F0600000000000000" pitchFamily="50" charset="-128"/>
                <a:ea typeface="HG丸ｺﾞｼｯｸM-PRO" panose="020F0600000000000000" pitchFamily="50" charset="-128"/>
              </a:rPr>
              <a:t>、群馬県藤岡市の関越自動車道上り線。金沢市から東京ディズニーランド（千葉県浦安市）に向かっていた夜間高速バスが防音壁に衝突</a:t>
            </a:r>
            <a:r>
              <a:rPr lang="ja-JP" altLang="en-US" sz="1400" dirty="0">
                <a:latin typeface="HG丸ｺﾞｼｯｸM-PRO" panose="020F0600000000000000" pitchFamily="50" charset="-128"/>
                <a:ea typeface="HG丸ｺﾞｼｯｸM-PRO" panose="020F0600000000000000" pitchFamily="50" charset="-128"/>
              </a:rPr>
              <a:t>し</a:t>
            </a:r>
            <a:r>
              <a:rPr kumimoji="1" lang="ja-JP" altLang="en-US" sz="1400" dirty="0">
                <a:latin typeface="HG丸ｺﾞｼｯｸM-PRO" panose="020F0600000000000000" pitchFamily="50" charset="-128"/>
                <a:ea typeface="HG丸ｺﾞｼｯｸM-PRO" panose="020F0600000000000000" pitchFamily="50" charset="-128"/>
              </a:rPr>
              <a:t>大破。亡くなったのは</a:t>
            </a:r>
            <a:r>
              <a:rPr kumimoji="1" lang="en-US" altLang="ja-JP" sz="1400" dirty="0">
                <a:latin typeface="HG丸ｺﾞｼｯｸM-PRO" panose="020F0600000000000000" pitchFamily="50" charset="-128"/>
                <a:ea typeface="HG丸ｺﾞｼｯｸM-PRO" panose="020F0600000000000000" pitchFamily="50" charset="-128"/>
              </a:rPr>
              <a:t>20</a:t>
            </a:r>
            <a:r>
              <a:rPr kumimoji="1" lang="ja-JP" altLang="en-US" sz="1400" dirty="0">
                <a:latin typeface="HG丸ｺﾞｼｯｸM-PRO" panose="020F0600000000000000" pitchFamily="50" charset="-128"/>
                <a:ea typeface="HG丸ｺﾞｼｯｸM-PRO" panose="020F0600000000000000" pitchFamily="50" charset="-128"/>
              </a:rPr>
              <a:t>歳前後の女性６人と、</a:t>
            </a:r>
            <a:r>
              <a:rPr kumimoji="1" lang="en-US" altLang="ja-JP" sz="1400" dirty="0">
                <a:latin typeface="HG丸ｺﾞｼｯｸM-PRO" panose="020F0600000000000000" pitchFamily="50" charset="-128"/>
                <a:ea typeface="HG丸ｺﾞｼｯｸM-PRO" panose="020F0600000000000000" pitchFamily="50" charset="-128"/>
              </a:rPr>
              <a:t>40</a:t>
            </a:r>
            <a:r>
              <a:rPr kumimoji="1" lang="ja-JP" altLang="en-US" sz="1400" dirty="0">
                <a:latin typeface="HG丸ｺﾞｼｯｸM-PRO" panose="020F0600000000000000" pitchFamily="50" charset="-128"/>
                <a:ea typeface="HG丸ｺﾞｼｯｸM-PRO" panose="020F0600000000000000" pitchFamily="50" charset="-128"/>
              </a:rPr>
              <a:t>～</a:t>
            </a:r>
            <a:r>
              <a:rPr kumimoji="1" lang="en-US" altLang="ja-JP" sz="1400" dirty="0">
                <a:latin typeface="HG丸ｺﾞｼｯｸM-PRO" panose="020F0600000000000000" pitchFamily="50" charset="-128"/>
                <a:ea typeface="HG丸ｺﾞｼｯｸM-PRO" panose="020F0600000000000000" pitchFamily="50" charset="-128"/>
              </a:rPr>
              <a:t>50</a:t>
            </a:r>
            <a:r>
              <a:rPr kumimoji="1" lang="ja-JP" altLang="en-US" sz="1400" dirty="0">
                <a:latin typeface="HG丸ｺﾞｼｯｸM-PRO" panose="020F0600000000000000" pitchFamily="50" charset="-128"/>
                <a:ea typeface="HG丸ｺﾞｼｯｸM-PRO" panose="020F0600000000000000" pitchFamily="50" charset="-128"/>
              </a:rPr>
              <a:t>代の男性１人</a:t>
            </a:r>
          </a:p>
        </p:txBody>
      </p:sp>
      <p:sp>
        <p:nvSpPr>
          <p:cNvPr id="8" name="タイトル 1">
            <a:extLst>
              <a:ext uri="{FF2B5EF4-FFF2-40B4-BE49-F238E27FC236}">
                <a16:creationId xmlns:a16="http://schemas.microsoft.com/office/drawing/2014/main" id="{1F497754-7F98-49D7-A314-A579A0C7B2ED}"/>
              </a:ext>
            </a:extLst>
          </p:cNvPr>
          <p:cNvSpPr>
            <a:spLocks noGrp="1"/>
          </p:cNvSpPr>
          <p:nvPr>
            <p:ph type="title"/>
          </p:nvPr>
        </p:nvSpPr>
        <p:spPr>
          <a:xfrm>
            <a:off x="107504" y="109917"/>
            <a:ext cx="8856984" cy="1543847"/>
          </a:xfrm>
        </p:spPr>
        <p:style>
          <a:lnRef idx="1">
            <a:schemeClr val="accent4"/>
          </a:lnRef>
          <a:fillRef idx="2">
            <a:schemeClr val="accent4"/>
          </a:fillRef>
          <a:effectRef idx="1">
            <a:schemeClr val="accent4"/>
          </a:effectRef>
          <a:fontRef idx="minor">
            <a:schemeClr val="dk1"/>
          </a:fontRef>
        </p:style>
        <p:txBody>
          <a:bodyPr>
            <a:noAutofit/>
          </a:bodyPr>
          <a:lstStyle/>
          <a:p>
            <a:r>
              <a:rPr kumimoji="1" lang="ja-JP" altLang="en-US" sz="3200" dirty="0">
                <a:latin typeface="HG丸ｺﾞｼｯｸM-PRO" panose="020F0600000000000000" pitchFamily="50" charset="-128"/>
                <a:ea typeface="HG丸ｺﾞｼｯｸM-PRO" panose="020F0600000000000000" pitchFamily="50" charset="-128"/>
              </a:rPr>
              <a:t>１６時間夜勤を看護師２人体制は</a:t>
            </a:r>
            <a:br>
              <a:rPr kumimoji="1" lang="en-US" altLang="ja-JP" sz="3200" dirty="0">
                <a:latin typeface="HG丸ｺﾞｼｯｸM-PRO" panose="020F0600000000000000" pitchFamily="50" charset="-128"/>
                <a:ea typeface="HG丸ｺﾞｼｯｸM-PRO" panose="020F0600000000000000" pitchFamily="50" charset="-128"/>
              </a:rPr>
            </a:br>
            <a:r>
              <a:rPr kumimoji="1" lang="ja-JP" altLang="en-US" sz="3200" dirty="0">
                <a:latin typeface="HG丸ｺﾞｼｯｸM-PRO" panose="020F0600000000000000" pitchFamily="50" charset="-128"/>
                <a:ea typeface="HG丸ｺﾞｼｯｸM-PRO" panose="020F0600000000000000" pitchFamily="50" charset="-128"/>
              </a:rPr>
              <a:t>安全性と健康性において</a:t>
            </a:r>
            <a:br>
              <a:rPr kumimoji="1" lang="en-US" altLang="ja-JP" sz="3200" dirty="0">
                <a:latin typeface="HG丸ｺﾞｼｯｸM-PRO" panose="020F0600000000000000" pitchFamily="50" charset="-128"/>
                <a:ea typeface="HG丸ｺﾞｼｯｸM-PRO" panose="020F0600000000000000" pitchFamily="50" charset="-128"/>
              </a:rPr>
            </a:br>
            <a:r>
              <a:rPr kumimoji="1" lang="en-US" altLang="ja-JP" sz="3200" dirty="0">
                <a:latin typeface="HG丸ｺﾞｼｯｸM-PRO" panose="020F0600000000000000" pitchFamily="50" charset="-128"/>
                <a:ea typeface="HG丸ｺﾞｼｯｸM-PRO" panose="020F0600000000000000" pitchFamily="50" charset="-128"/>
              </a:rPr>
              <a:t>Ns</a:t>
            </a:r>
            <a:r>
              <a:rPr lang="ja-JP" altLang="en-US" sz="3200" dirty="0">
                <a:latin typeface="HG丸ｺﾞｼｯｸM-PRO" panose="020F0600000000000000" pitchFamily="50" charset="-128"/>
                <a:ea typeface="HG丸ｺﾞｼｯｸM-PRO" panose="020F0600000000000000" pitchFamily="50" charset="-128"/>
              </a:rPr>
              <a:t>と</a:t>
            </a:r>
            <a:r>
              <a:rPr kumimoji="1" lang="ja-JP" altLang="en-US" sz="3200" dirty="0">
                <a:latin typeface="HG丸ｺﾞｼｯｸM-PRO" panose="020F0600000000000000" pitchFamily="50" charset="-128"/>
                <a:ea typeface="HG丸ｺﾞｼｯｸM-PRO" panose="020F0600000000000000" pitchFamily="50" charset="-128"/>
              </a:rPr>
              <a:t>入院患者にハイリスク「命の危険」</a:t>
            </a:r>
          </a:p>
        </p:txBody>
      </p:sp>
      <p:pic>
        <p:nvPicPr>
          <p:cNvPr id="9" name="図 8">
            <a:extLst>
              <a:ext uri="{FF2B5EF4-FFF2-40B4-BE49-F238E27FC236}">
                <a16:creationId xmlns:a16="http://schemas.microsoft.com/office/drawing/2014/main" id="{1487246A-22AE-478F-8DE7-6EC578D202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4539499" y="1826434"/>
            <a:ext cx="3196331" cy="4842926"/>
          </a:xfrm>
          <a:prstGeom prst="rect">
            <a:avLst/>
          </a:prstGeom>
        </p:spPr>
      </p:pic>
      <p:sp>
        <p:nvSpPr>
          <p:cNvPr id="3" name="スライド番号プレースホルダー 3">
            <a:extLst>
              <a:ext uri="{FF2B5EF4-FFF2-40B4-BE49-F238E27FC236}">
                <a16:creationId xmlns:a16="http://schemas.microsoft.com/office/drawing/2014/main" id="{61808D59-833E-9FDD-E313-94A8B1FF21F2}"/>
              </a:ext>
            </a:extLst>
          </p:cNvPr>
          <p:cNvSpPr txBox="1">
            <a:spLocks/>
          </p:cNvSpPr>
          <p:nvPr/>
        </p:nvSpPr>
        <p:spPr>
          <a:xfrm>
            <a:off x="7735830" y="6242460"/>
            <a:ext cx="1066800" cy="59957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4AB4E10-A745-4A4E-81A5-1F50D66092F7}" type="slidenum">
              <a:rPr lang="ja-JP" altLang="en-US" sz="2400" smtClean="0">
                <a:solidFill>
                  <a:schemeClr val="tx1"/>
                </a:solidFill>
              </a:rPr>
              <a:pPr/>
              <a:t>13</a:t>
            </a:fld>
            <a:endParaRPr lang="ja-JP" altLang="en-US" sz="2400" dirty="0">
              <a:solidFill>
                <a:schemeClr val="tx1"/>
              </a:solidFill>
            </a:endParaRPr>
          </a:p>
        </p:txBody>
      </p:sp>
      <p:sp>
        <p:nvSpPr>
          <p:cNvPr id="2" name="スライド番号プレースホルダー 1">
            <a:extLst>
              <a:ext uri="{FF2B5EF4-FFF2-40B4-BE49-F238E27FC236}">
                <a16:creationId xmlns:a16="http://schemas.microsoft.com/office/drawing/2014/main" id="{ACFDE065-417B-FA34-C99A-7F1834817C53}"/>
              </a:ext>
            </a:extLst>
          </p:cNvPr>
          <p:cNvSpPr>
            <a:spLocks noGrp="1"/>
          </p:cNvSpPr>
          <p:nvPr>
            <p:ph type="sldNum" sz="quarter" idx="12"/>
          </p:nvPr>
        </p:nvSpPr>
        <p:spPr/>
        <p:txBody>
          <a:bodyPr/>
          <a:lstStyle/>
          <a:p>
            <a:pPr rtl="0"/>
            <a:fld id="{4FAB73BC-B049-4115-A692-8D63A059BFB8}" type="slidenum">
              <a:rPr lang="en-US" altLang="ja-JP" noProof="0" smtClean="0"/>
              <a:t>13</a:t>
            </a:fld>
            <a:endParaRPr lang="en-US" altLang="ja-JP" noProof="0" dirty="0"/>
          </a:p>
        </p:txBody>
      </p:sp>
    </p:spTree>
    <p:extLst>
      <p:ext uri="{BB962C8B-B14F-4D97-AF65-F5344CB8AC3E}">
        <p14:creationId xmlns:p14="http://schemas.microsoft.com/office/powerpoint/2010/main" val="61866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5B2649C-7931-4064-95D5-0E78F4801710}"/>
              </a:ext>
            </a:extLst>
          </p:cNvPr>
          <p:cNvSpPr>
            <a:spLocks noGrp="1"/>
          </p:cNvSpPr>
          <p:nvPr>
            <p:ph type="sldNum" sz="quarter" idx="12"/>
          </p:nvPr>
        </p:nvSpPr>
        <p:spPr/>
        <p:txBody>
          <a:bodyPr/>
          <a:lstStyle/>
          <a:p>
            <a:fld id="{94AB4E10-A745-4A4E-81A5-1F50D66092F7}" type="slidenum">
              <a:rPr kumimoji="1" lang="ja-JP" altLang="en-US" smtClean="0"/>
              <a:t>14</a:t>
            </a:fld>
            <a:endParaRPr kumimoji="1" lang="ja-JP" altLang="en-US"/>
          </a:p>
        </p:txBody>
      </p:sp>
      <p:sp>
        <p:nvSpPr>
          <p:cNvPr id="5" name="テキスト ボックス 4">
            <a:extLst>
              <a:ext uri="{FF2B5EF4-FFF2-40B4-BE49-F238E27FC236}">
                <a16:creationId xmlns:a16="http://schemas.microsoft.com/office/drawing/2014/main" id="{0ED3F076-74F1-44BD-AE80-8BBD8BF3540B}"/>
              </a:ext>
            </a:extLst>
          </p:cNvPr>
          <p:cNvSpPr txBox="1"/>
          <p:nvPr/>
        </p:nvSpPr>
        <p:spPr>
          <a:xfrm>
            <a:off x="107505" y="461286"/>
            <a:ext cx="8928990" cy="2462213"/>
          </a:xfrm>
          <a:prstGeom prst="rect">
            <a:avLst/>
          </a:prstGeom>
          <a:no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sz="6600" dirty="0">
                <a:solidFill>
                  <a:srgbClr val="FF0000"/>
                </a:solidFill>
                <a:latin typeface="HG丸ｺﾞｼｯｸM-PRO" panose="020F0600000000000000" pitchFamily="50" charset="-128"/>
                <a:ea typeface="HG丸ｺﾞｼｯｸM-PRO" panose="020F0600000000000000" pitchFamily="50" charset="-128"/>
              </a:rPr>
              <a:t>健康性</a:t>
            </a:r>
            <a:endParaRPr lang="en-US" altLang="ja-JP" sz="66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4400" dirty="0">
                <a:solidFill>
                  <a:srgbClr val="FF0000"/>
                </a:solidFill>
                <a:latin typeface="HG丸ｺﾞｼｯｸM-PRO" panose="020F0600000000000000" pitchFamily="50" charset="-128"/>
                <a:ea typeface="HG丸ｺﾞｼｯｸM-PRO" panose="020F0600000000000000" pitchFamily="50" charset="-128"/>
              </a:rPr>
              <a:t>　　↑↑</a:t>
            </a:r>
            <a:endParaRPr kumimoji="1" lang="en-US" altLang="ja-JP" sz="4400" dirty="0">
              <a:latin typeface="HG丸ｺﾞｼｯｸM-PRO" panose="020F0600000000000000" pitchFamily="50" charset="-128"/>
              <a:ea typeface="HG丸ｺﾞｼｯｸM-PRO" panose="020F0600000000000000" pitchFamily="50" charset="-128"/>
            </a:endParaRPr>
          </a:p>
          <a:p>
            <a:r>
              <a:rPr kumimoji="1" lang="ja-JP" altLang="en-US" sz="4400" dirty="0">
                <a:latin typeface="HG丸ｺﾞｼｯｸM-PRO" panose="020F0600000000000000" pitchFamily="50" charset="-128"/>
                <a:ea typeface="HG丸ｺﾞｼｯｸM-PRO" panose="020F0600000000000000" pitchFamily="50" charset="-128"/>
              </a:rPr>
              <a:t>病気にならないと認識できない</a:t>
            </a:r>
            <a:endParaRPr kumimoji="1" lang="en-US" altLang="ja-JP" sz="4400" dirty="0">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7791FBE7-6E25-48ED-B7D0-BB7F807A8A67}"/>
              </a:ext>
            </a:extLst>
          </p:cNvPr>
          <p:cNvSpPr txBox="1"/>
          <p:nvPr/>
        </p:nvSpPr>
        <p:spPr>
          <a:xfrm>
            <a:off x="107505" y="5722953"/>
            <a:ext cx="892899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ja-JP" altLang="en-US" sz="3200" dirty="0">
                <a:solidFill>
                  <a:srgbClr val="FF0000"/>
                </a:solidFill>
                <a:latin typeface="HG丸ｺﾞｼｯｸM-PRO" panose="020F0600000000000000" pitchFamily="50" charset="-128"/>
                <a:ea typeface="HG丸ｺﾞｼｯｸM-PRO" panose="020F0600000000000000" pitchFamily="50" charset="-128"/>
              </a:rPr>
              <a:t>リスク管理ができない、働くルールを無視する</a:t>
            </a:r>
            <a:endParaRPr lang="en-US" altLang="ja-JP" sz="3200"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3200" dirty="0">
                <a:solidFill>
                  <a:srgbClr val="FF0000"/>
                </a:solidFill>
                <a:latin typeface="HG丸ｺﾞｼｯｸM-PRO" panose="020F0600000000000000" pitchFamily="50" charset="-128"/>
                <a:ea typeface="HG丸ｺﾞｼｯｸM-PRO" panose="020F0600000000000000" pitchFamily="50" charset="-128"/>
              </a:rPr>
              <a:t>専門家集団では、命の安全は守れません</a:t>
            </a:r>
          </a:p>
        </p:txBody>
      </p:sp>
      <p:sp>
        <p:nvSpPr>
          <p:cNvPr id="7" name="テキスト ボックス 6">
            <a:extLst>
              <a:ext uri="{FF2B5EF4-FFF2-40B4-BE49-F238E27FC236}">
                <a16:creationId xmlns:a16="http://schemas.microsoft.com/office/drawing/2014/main" id="{7831C0A4-8BA9-47CC-B71E-F3A58498A73F}"/>
              </a:ext>
            </a:extLst>
          </p:cNvPr>
          <p:cNvSpPr txBox="1"/>
          <p:nvPr/>
        </p:nvSpPr>
        <p:spPr>
          <a:xfrm>
            <a:off x="107505" y="3159546"/>
            <a:ext cx="8928990" cy="246221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ja-JP" altLang="en-US" sz="66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安全性</a:t>
            </a:r>
            <a:endParaRPr kumimoji="1" lang="en-US" altLang="ja-JP" sz="6600" dirty="0">
              <a:solidFill>
                <a:srgbClr val="FF000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r>
              <a:rPr kumimoji="1" lang="ja-JP" altLang="en-US" sz="4400" dirty="0">
                <a:solidFill>
                  <a:srgbClr val="FF0000"/>
                </a:solidFill>
                <a:latin typeface="HG丸ｺﾞｼｯｸM-PRO" panose="020F0600000000000000" pitchFamily="50" charset="-128"/>
                <a:ea typeface="HG丸ｺﾞｼｯｸM-PRO" panose="020F0600000000000000" pitchFamily="50" charset="-128"/>
              </a:rPr>
              <a:t>　　↑↑</a:t>
            </a:r>
            <a:endParaRPr kumimoji="1" lang="en-US" altLang="ja-JP" sz="4400" dirty="0">
              <a:latin typeface="HG丸ｺﾞｼｯｸM-PRO" panose="020F0600000000000000" pitchFamily="50" charset="-128"/>
              <a:ea typeface="HG丸ｺﾞｼｯｸM-PRO" panose="020F0600000000000000" pitchFamily="50" charset="-128"/>
            </a:endParaRPr>
          </a:p>
          <a:p>
            <a:r>
              <a:rPr kumimoji="1" lang="ja-JP" altLang="en-US" sz="4400" dirty="0">
                <a:latin typeface="HG丸ｺﾞｼｯｸM-PRO" panose="020F0600000000000000" pitchFamily="50" charset="-128"/>
                <a:ea typeface="HG丸ｺﾞｼｯｸM-PRO" panose="020F0600000000000000" pitchFamily="50" charset="-128"/>
              </a:rPr>
              <a:t>事故が発生しないと分からない</a:t>
            </a:r>
            <a:endParaRPr kumimoji="1" lang="en-US" altLang="ja-JP" sz="4400" dirty="0">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A2039854-0B95-4644-BE42-08EC6D97DDD3}"/>
              </a:ext>
            </a:extLst>
          </p:cNvPr>
          <p:cNvSpPr txBox="1"/>
          <p:nvPr/>
        </p:nvSpPr>
        <p:spPr>
          <a:xfrm>
            <a:off x="107505" y="61176"/>
            <a:ext cx="8984588" cy="400110"/>
          </a:xfrm>
          <a:prstGeom prst="rect">
            <a:avLst/>
          </a:prstGeom>
          <a:solidFill>
            <a:srgbClr val="FF0000"/>
          </a:solidFill>
        </p:spPr>
        <p:txBody>
          <a:bodyPr wrap="square" rtlCol="0">
            <a:spAutoFit/>
          </a:bodyPr>
          <a:lstStyle/>
          <a:p>
            <a:pPr algn="ctr"/>
            <a:r>
              <a:rPr lang="ja-JP" altLang="en-US" sz="2000" dirty="0">
                <a:solidFill>
                  <a:schemeClr val="bg1"/>
                </a:solidFill>
                <a:latin typeface="HG丸ｺﾞｼｯｸM-PRO" panose="020F0600000000000000" pitchFamily="50" charset="-128"/>
                <a:ea typeface="HG丸ｺﾞｼｯｸM-PRO" panose="020F0600000000000000" pitchFamily="50" charset="-128"/>
              </a:rPr>
              <a:t>生命を預かる職場で最も重視すべきことは「リスクマネジメント」です</a:t>
            </a:r>
            <a:endParaRPr lang="en-US" altLang="ja-JP" sz="2000" dirty="0">
              <a:solidFill>
                <a:schemeClr val="bg1"/>
              </a:solidFill>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69B4E98F-42E7-4BCF-BA3C-A96D21BC6B05}"/>
              </a:ext>
            </a:extLst>
          </p:cNvPr>
          <p:cNvSpPr txBox="1"/>
          <p:nvPr/>
        </p:nvSpPr>
        <p:spPr>
          <a:xfrm>
            <a:off x="3171934" y="3645024"/>
            <a:ext cx="5662838" cy="830997"/>
          </a:xfrm>
          <a:prstGeom prst="rect">
            <a:avLst/>
          </a:prstGeom>
          <a:solidFill>
            <a:schemeClr val="bg1"/>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重大事故は夜勤中の早朝に</a:t>
            </a:r>
            <a:r>
              <a:rPr lang="ja-JP" altLang="en-US" sz="2400" dirty="0">
                <a:latin typeface="HG丸ｺﾞｼｯｸM-PRO" panose="020F0600000000000000" pitchFamily="50" charset="-128"/>
                <a:ea typeface="HG丸ｺﾞｼｯｸM-PRO" panose="020F0600000000000000" pitchFamily="50" charset="-128"/>
              </a:rPr>
              <a:t>多発していることは統計データが示しています</a:t>
            </a:r>
            <a:endParaRPr lang="en-US" altLang="ja-JP" sz="2400" dirty="0">
              <a:latin typeface="HG丸ｺﾞｼｯｸM-PRO" panose="020F0600000000000000" pitchFamily="50" charset="-128"/>
              <a:ea typeface="HG丸ｺﾞｼｯｸM-PRO" panose="020F0600000000000000" pitchFamily="50" charset="-128"/>
            </a:endParaRPr>
          </a:p>
        </p:txBody>
      </p:sp>
      <p:sp>
        <p:nvSpPr>
          <p:cNvPr id="6" name="テキスト ボックス 5">
            <a:extLst>
              <a:ext uri="{FF2B5EF4-FFF2-40B4-BE49-F238E27FC236}">
                <a16:creationId xmlns:a16="http://schemas.microsoft.com/office/drawing/2014/main" id="{711B1886-10C6-4763-93D7-A89ADC3305A8}"/>
              </a:ext>
            </a:extLst>
          </p:cNvPr>
          <p:cNvSpPr txBox="1"/>
          <p:nvPr/>
        </p:nvSpPr>
        <p:spPr>
          <a:xfrm>
            <a:off x="3457683" y="516023"/>
            <a:ext cx="5256584" cy="1631216"/>
          </a:xfrm>
          <a:prstGeom prst="rect">
            <a:avLst/>
          </a:prstGeom>
          <a:solidFill>
            <a:schemeClr val="bg1"/>
          </a:solidFill>
          <a:ln>
            <a:solidFill>
              <a:schemeClr val="tx1"/>
            </a:solidFill>
          </a:ln>
        </p:spPr>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夜勤を続けると①短期的には慢性疲労と感情障害（メンタル不全）</a:t>
            </a:r>
            <a:endParaRPr kumimoji="1" lang="en-US" altLang="ja-JP" sz="2000" dirty="0">
              <a:latin typeface="HG丸ｺﾞｼｯｸM-PRO" panose="020F0600000000000000" pitchFamily="50" charset="-128"/>
              <a:ea typeface="HG丸ｺﾞｼｯｸM-PRO" panose="020F0600000000000000" pitchFamily="50" charset="-128"/>
            </a:endParaRPr>
          </a:p>
          <a:p>
            <a:r>
              <a:rPr kumimoji="1" lang="ja-JP" altLang="en-US" sz="2000" dirty="0">
                <a:latin typeface="HG丸ｺﾞｼｯｸM-PRO" panose="020F0600000000000000" pitchFamily="50" charset="-128"/>
                <a:ea typeface="HG丸ｺﾞｼｯｸM-PRO" panose="020F0600000000000000" pitchFamily="50" charset="-128"/>
              </a:rPr>
              <a:t>②中期的には循環器疾患</a:t>
            </a:r>
            <a:endParaRPr kumimoji="1" lang="en-US" altLang="ja-JP" sz="2000" dirty="0">
              <a:latin typeface="HG丸ｺﾞｼｯｸM-PRO" panose="020F0600000000000000" pitchFamily="50" charset="-128"/>
              <a:ea typeface="HG丸ｺﾞｼｯｸM-PRO" panose="020F0600000000000000" pitchFamily="50" charset="-128"/>
            </a:endParaRPr>
          </a:p>
          <a:p>
            <a:r>
              <a:rPr kumimoji="1" lang="ja-JP" altLang="en-US" sz="2000" dirty="0">
                <a:latin typeface="HG丸ｺﾞｼｯｸM-PRO" panose="020F0600000000000000" pitchFamily="50" charset="-128"/>
                <a:ea typeface="HG丸ｺﾞｼｯｸM-PRO" panose="020F0600000000000000" pitchFamily="50" charset="-128"/>
              </a:rPr>
              <a:t>③長期の健康問題としてがん発症リスクを高める。</a:t>
            </a:r>
          </a:p>
        </p:txBody>
      </p:sp>
      <p:sp>
        <p:nvSpPr>
          <p:cNvPr id="10" name="スライド番号プレースホルダー 3">
            <a:extLst>
              <a:ext uri="{FF2B5EF4-FFF2-40B4-BE49-F238E27FC236}">
                <a16:creationId xmlns:a16="http://schemas.microsoft.com/office/drawing/2014/main" id="{38830865-6ADA-4D0F-8A23-89DB174A0C2B}"/>
              </a:ext>
            </a:extLst>
          </p:cNvPr>
          <p:cNvSpPr txBox="1">
            <a:spLocks/>
          </p:cNvSpPr>
          <p:nvPr/>
        </p:nvSpPr>
        <p:spPr>
          <a:xfrm>
            <a:off x="8028384" y="6237312"/>
            <a:ext cx="814772" cy="484163"/>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4AB4E10-A745-4A4E-81A5-1F50D66092F7}" type="slidenum">
              <a:rPr lang="ja-JP" altLang="en-US" sz="2400" smtClean="0">
                <a:solidFill>
                  <a:schemeClr val="tx1"/>
                </a:solidFill>
              </a:rPr>
              <a:pPr/>
              <a:t>14</a:t>
            </a:fld>
            <a:endParaRPr lang="ja-JP" altLang="en-US" sz="2400" dirty="0">
              <a:solidFill>
                <a:schemeClr val="tx1"/>
              </a:solidFill>
            </a:endParaRPr>
          </a:p>
        </p:txBody>
      </p:sp>
    </p:spTree>
    <p:extLst>
      <p:ext uri="{BB962C8B-B14F-4D97-AF65-F5344CB8AC3E}">
        <p14:creationId xmlns:p14="http://schemas.microsoft.com/office/powerpoint/2010/main" val="303906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932ABF1-08EC-2E1C-FB4A-88F03FF6B8CF}"/>
              </a:ext>
            </a:extLst>
          </p:cNvPr>
          <p:cNvSpPr txBox="1"/>
          <p:nvPr/>
        </p:nvSpPr>
        <p:spPr>
          <a:xfrm>
            <a:off x="385233" y="192749"/>
            <a:ext cx="8432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4000" dirty="0">
                <a:solidFill>
                  <a:srgbClr val="FF0000"/>
                </a:solidFill>
                <a:latin typeface="HG丸ｺﾞｼｯｸM-PRO" panose="020F0600000000000000" pitchFamily="50" charset="-128"/>
                <a:ea typeface="HG丸ｺﾞｼｯｸM-PRO" panose="020F0600000000000000" pitchFamily="50" charset="-128"/>
              </a:rPr>
              <a:t>生活リスク</a:t>
            </a:r>
            <a:r>
              <a:rPr kumimoji="1" lang="ja-JP" altLang="en-US" sz="2400" dirty="0">
                <a:latin typeface="HG丸ｺﾞｼｯｸM-PRO" panose="020F0600000000000000" pitchFamily="50" charset="-128"/>
                <a:ea typeface="HG丸ｺﾞｼｯｸM-PRO" panose="020F0600000000000000" pitchFamily="50" charset="-128"/>
              </a:rPr>
              <a:t>現状の課題「</a:t>
            </a:r>
            <a:r>
              <a:rPr kumimoji="1" lang="en-US" altLang="ja-JP" sz="2400" dirty="0">
                <a:latin typeface="HG丸ｺﾞｼｯｸM-PRO" panose="020F0600000000000000" pitchFamily="50" charset="-128"/>
                <a:ea typeface="HG丸ｺﾞｼｯｸM-PRO" panose="020F0600000000000000" pitchFamily="50" charset="-128"/>
              </a:rPr>
              <a:t>2</a:t>
            </a:r>
            <a:r>
              <a:rPr kumimoji="1" lang="ja-JP" altLang="en-US" sz="2400" dirty="0">
                <a:latin typeface="HG丸ｺﾞｼｯｸM-PRO" panose="020F0600000000000000" pitchFamily="50" charset="-128"/>
                <a:ea typeface="HG丸ｺﾞｼｯｸM-PRO" panose="020F0600000000000000" pitchFamily="50" charset="-128"/>
              </a:rPr>
              <a:t>交替勤務が広がる背景」</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交替制勤務に従事する者には、日常における生活リスク（家事・育児、休日と余暇の過ごし方など）がどうしても生じてしまうという切実な問題があります。</a:t>
            </a:r>
          </a:p>
        </p:txBody>
      </p:sp>
      <p:sp>
        <p:nvSpPr>
          <p:cNvPr id="3" name="テキスト ボックス 2">
            <a:extLst>
              <a:ext uri="{FF2B5EF4-FFF2-40B4-BE49-F238E27FC236}">
                <a16:creationId xmlns:a16="http://schemas.microsoft.com/office/drawing/2014/main" id="{67793819-8695-3130-1403-58CBEF6A29E8}"/>
              </a:ext>
            </a:extLst>
          </p:cNvPr>
          <p:cNvSpPr txBox="1"/>
          <p:nvPr/>
        </p:nvSpPr>
        <p:spPr>
          <a:xfrm>
            <a:off x="385233" y="1474447"/>
            <a:ext cx="8432800" cy="3046988"/>
          </a:xfrm>
          <a:prstGeom prst="rect">
            <a:avLst/>
          </a:prstGeom>
          <a:noFill/>
        </p:spPr>
        <p:txBody>
          <a:bodyPr wrap="square" rtlCol="0">
            <a:spAutoFit/>
          </a:bodyPr>
          <a:lstStyle/>
          <a:p>
            <a:r>
              <a:rPr kumimoji="1" lang="ja-JP" altLang="en-US" sz="1600" u="sng" dirty="0">
                <a:latin typeface="HG丸ｺﾞｼｯｸM-PRO" panose="020F0600000000000000" pitchFamily="50" charset="-128"/>
                <a:ea typeface="HG丸ｺﾞｼｯｸM-PRO" panose="020F0600000000000000" pitchFamily="50" charset="-128"/>
              </a:rPr>
              <a:t>❶</a:t>
            </a:r>
            <a:r>
              <a:rPr kumimoji="1" lang="ja-JP" altLang="en-US" sz="1600" b="1" u="sng" dirty="0">
                <a:latin typeface="HG丸ｺﾞｼｯｸM-PRO" panose="020F0600000000000000" pitchFamily="50" charset="-128"/>
                <a:ea typeface="HG丸ｺﾞｼｯｸM-PRO" panose="020F0600000000000000" pitchFamily="50" charset="-128"/>
              </a:rPr>
              <a:t>睡眠時間を確保することで精一杯</a:t>
            </a:r>
            <a:endParaRPr kumimoji="1" lang="en-US" altLang="ja-JP" sz="1600" b="1" u="sng"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現状の</a:t>
            </a:r>
            <a:r>
              <a:rPr kumimoji="1" lang="en-US" altLang="ja-JP" sz="1600" dirty="0">
                <a:latin typeface="HG丸ｺﾞｼｯｸM-PRO" panose="020F0600000000000000" pitchFamily="50" charset="-128"/>
                <a:ea typeface="HG丸ｺﾞｼｯｸM-PRO" panose="020F0600000000000000" pitchFamily="50" charset="-128"/>
              </a:rPr>
              <a:t>3</a:t>
            </a:r>
            <a:r>
              <a:rPr kumimoji="1" lang="ja-JP" altLang="en-US" sz="1600" dirty="0">
                <a:latin typeface="HG丸ｺﾞｼｯｸM-PRO" panose="020F0600000000000000" pitchFamily="50" charset="-128"/>
                <a:ea typeface="HG丸ｺﾞｼｯｸM-PRO" panose="020F0600000000000000" pitchFamily="50" charset="-128"/>
              </a:rPr>
              <a:t>交替勤務では、勤務間インターバルの短さが課題のひとつになっています。</a:t>
            </a:r>
            <a:r>
              <a:rPr kumimoji="1" lang="en-US" altLang="ja-JP" sz="1600" dirty="0">
                <a:latin typeface="HG丸ｺﾞｼｯｸM-PRO" panose="020F0600000000000000" pitchFamily="50" charset="-128"/>
                <a:ea typeface="HG丸ｺﾞｼｯｸM-PRO" panose="020F0600000000000000" pitchFamily="50" charset="-128"/>
              </a:rPr>
              <a:t>2024</a:t>
            </a:r>
            <a:r>
              <a:rPr kumimoji="1" lang="ja-JP" altLang="en-US" sz="1600" dirty="0">
                <a:latin typeface="HG丸ｺﾞｼｯｸM-PRO" panose="020F0600000000000000" pitchFamily="50" charset="-128"/>
                <a:ea typeface="HG丸ｺﾞｼｯｸM-PRO" panose="020F0600000000000000" pitchFamily="50" charset="-128"/>
              </a:rPr>
              <a:t>年度夜勤実態調査結果では、勤務間インターバルが</a:t>
            </a:r>
            <a:r>
              <a:rPr kumimoji="1" lang="en-US" altLang="ja-JP" sz="1600" dirty="0">
                <a:latin typeface="HG丸ｺﾞｼｯｸM-PRO" panose="020F0600000000000000" pitchFamily="50" charset="-128"/>
                <a:ea typeface="HG丸ｺﾞｼｯｸM-PRO" panose="020F0600000000000000" pitchFamily="50" charset="-128"/>
              </a:rPr>
              <a:t>8</a:t>
            </a:r>
            <a:r>
              <a:rPr kumimoji="1" lang="ja-JP" altLang="en-US" sz="1600" dirty="0">
                <a:latin typeface="HG丸ｺﾞｼｯｸM-PRO" panose="020F0600000000000000" pitchFamily="50" charset="-128"/>
                <a:ea typeface="HG丸ｺﾞｼｯｸM-PRO" panose="020F0600000000000000" pitchFamily="50" charset="-128"/>
              </a:rPr>
              <a:t>時間未満の医療機関は</a:t>
            </a:r>
            <a:r>
              <a:rPr kumimoji="1" lang="en-US" altLang="ja-JP" sz="1600" dirty="0">
                <a:latin typeface="HG丸ｺﾞｼｯｸM-PRO" panose="020F0600000000000000" pitchFamily="50" charset="-128"/>
                <a:ea typeface="HG丸ｺﾞｼｯｸM-PRO" panose="020F0600000000000000" pitchFamily="50" charset="-128"/>
              </a:rPr>
              <a:t>37.5</a:t>
            </a:r>
            <a:r>
              <a:rPr kumimoji="1" lang="ja-JP" altLang="en-US" sz="1600" dirty="0">
                <a:latin typeface="HG丸ｺﾞｼｯｸM-PRO" panose="020F0600000000000000" pitchFamily="50" charset="-128"/>
                <a:ea typeface="HG丸ｺﾞｼｯｸM-PRO" panose="020F0600000000000000" pitchFamily="50" charset="-128"/>
              </a:rPr>
              <a:t>％、</a:t>
            </a:r>
            <a:r>
              <a:rPr kumimoji="1" lang="en-US" altLang="ja-JP" sz="1600" dirty="0">
                <a:latin typeface="HG丸ｺﾞｼｯｸM-PRO" panose="020F0600000000000000" pitchFamily="50" charset="-128"/>
                <a:ea typeface="HG丸ｺﾞｼｯｸM-PRO" panose="020F0600000000000000" pitchFamily="50" charset="-128"/>
              </a:rPr>
              <a:t>12</a:t>
            </a:r>
            <a:r>
              <a:rPr kumimoji="1" lang="ja-JP" altLang="en-US" sz="1600" dirty="0">
                <a:latin typeface="HG丸ｺﾞｼｯｸM-PRO" panose="020F0600000000000000" pitchFamily="50" charset="-128"/>
                <a:ea typeface="HG丸ｺﾞｼｯｸM-PRO" panose="020F0600000000000000" pitchFamily="50" charset="-128"/>
              </a:rPr>
              <a:t>時間未満の医療機関は</a:t>
            </a:r>
            <a:r>
              <a:rPr kumimoji="1" lang="en-US" altLang="ja-JP" sz="1600" dirty="0">
                <a:latin typeface="HG丸ｺﾞｼｯｸM-PRO" panose="020F0600000000000000" pitchFamily="50" charset="-128"/>
                <a:ea typeface="HG丸ｺﾞｼｯｸM-PRO" panose="020F0600000000000000" pitchFamily="50" charset="-128"/>
              </a:rPr>
              <a:t>52.4</a:t>
            </a:r>
            <a:r>
              <a:rPr kumimoji="1" lang="ja-JP" altLang="en-US" sz="1600" dirty="0">
                <a:latin typeface="HG丸ｺﾞｼｯｸM-PRO" panose="020F0600000000000000" pitchFamily="50" charset="-128"/>
                <a:ea typeface="HG丸ｺﾞｼｯｸM-PRO" panose="020F0600000000000000" pitchFamily="50" charset="-128"/>
              </a:rPr>
              <a:t>％もあります。</a:t>
            </a:r>
            <a:r>
              <a:rPr kumimoji="1" lang="ja-JP" altLang="en-US" sz="1600" b="1" dirty="0">
                <a:solidFill>
                  <a:srgbClr val="FF0000"/>
                </a:solidFill>
                <a:latin typeface="HG丸ｺﾞｼｯｸM-PRO" panose="020F0600000000000000" pitchFamily="50" charset="-128"/>
                <a:ea typeface="HG丸ｺﾞｼｯｸM-PRO" panose="020F0600000000000000" pitchFamily="50" charset="-128"/>
              </a:rPr>
              <a:t>短い勤務間インターバルでは、次の勤務（夜勤）のための睡眠時間を確保することで精一杯で、家族と一緒に過ごす時間は制限されてしまいます。</a:t>
            </a:r>
            <a:endParaRPr kumimoji="1" lang="en-US" altLang="ja-JP" sz="1600" b="1"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1600" u="sng" dirty="0">
                <a:latin typeface="HG丸ｺﾞｼｯｸM-PRO" panose="020F0600000000000000" pitchFamily="50" charset="-128"/>
                <a:ea typeface="HG丸ｺﾞｼｯｸM-PRO" panose="020F0600000000000000" pitchFamily="50" charset="-128"/>
              </a:rPr>
              <a:t>❷</a:t>
            </a:r>
            <a:r>
              <a:rPr kumimoji="1" lang="ja-JP" altLang="en-US" sz="1600" b="1" u="sng" dirty="0">
                <a:latin typeface="HG丸ｺﾞｼｯｸM-PRO" panose="020F0600000000000000" pitchFamily="50" charset="-128"/>
                <a:ea typeface="HG丸ｺﾞｼｯｸM-PRO" panose="020F0600000000000000" pitchFamily="50" charset="-128"/>
              </a:rPr>
              <a:t>自由に使える休日が減ってしまう</a:t>
            </a:r>
            <a:endParaRPr kumimoji="1" lang="en-US" altLang="ja-JP" sz="1600" b="1" u="sng"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勤務間インターバルが</a:t>
            </a:r>
            <a:r>
              <a:rPr kumimoji="1" lang="en-US" altLang="ja-JP" sz="1600" dirty="0">
                <a:latin typeface="HG丸ｺﾞｼｯｸM-PRO" panose="020F0600000000000000" pitchFamily="50" charset="-128"/>
                <a:ea typeface="HG丸ｺﾞｼｯｸM-PRO" panose="020F0600000000000000" pitchFamily="50" charset="-128"/>
              </a:rPr>
              <a:t>12</a:t>
            </a:r>
            <a:r>
              <a:rPr kumimoji="1" lang="ja-JP" altLang="en-US" sz="1600" dirty="0">
                <a:latin typeface="HG丸ｺﾞｼｯｸM-PRO" panose="020F0600000000000000" pitchFamily="50" charset="-128"/>
                <a:ea typeface="HG丸ｺﾞｼｯｸM-PRO" panose="020F0600000000000000" pitchFamily="50" charset="-128"/>
              </a:rPr>
              <a:t>時間以上確保された場合でも、準夜勤後の明け休みや深夜勤前の入り休みは公休である場合が多く、その公休は夜勤の準備や疲労回復のための休日となり、</a:t>
            </a:r>
            <a:r>
              <a:rPr kumimoji="1" lang="ja-JP" altLang="en-US" sz="1600" b="1" dirty="0">
                <a:solidFill>
                  <a:srgbClr val="FF0000"/>
                </a:solidFill>
                <a:latin typeface="HG丸ｺﾞｼｯｸM-PRO" panose="020F0600000000000000" pitchFamily="50" charset="-128"/>
                <a:ea typeface="HG丸ｺﾞｼｯｸM-PRO" panose="020F0600000000000000" pitchFamily="50" charset="-128"/>
              </a:rPr>
              <a:t>自由に使える休日が減ってしまうことへの不満</a:t>
            </a:r>
            <a:r>
              <a:rPr kumimoji="1" lang="ja-JP" altLang="en-US" sz="1600" dirty="0">
                <a:latin typeface="HG丸ｺﾞｼｯｸM-PRO" panose="020F0600000000000000" pitchFamily="50" charset="-128"/>
                <a:ea typeface="HG丸ｺﾞｼｯｸM-PRO" panose="020F0600000000000000" pitchFamily="50" charset="-128"/>
              </a:rPr>
              <a:t>の声が多く出されています。</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b="1" u="sng" dirty="0">
                <a:latin typeface="HG丸ｺﾞｼｯｸM-PRO" panose="020F0600000000000000" pitchFamily="50" charset="-128"/>
                <a:ea typeface="HG丸ｺﾞｼｯｸM-PRO" panose="020F0600000000000000" pitchFamily="50" charset="-128"/>
              </a:rPr>
              <a:t>❸真夜中に出退勤することが負担</a:t>
            </a:r>
            <a:endParaRPr kumimoji="1" lang="en-US" altLang="ja-JP" sz="1600" b="1" u="sng"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日常における生活リスクが働きづらさをより実感させています。</a:t>
            </a:r>
            <a:endParaRPr kumimoji="1" lang="en-US" altLang="ja-JP" sz="1600"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a:extLst>
              <a:ext uri="{FF2B5EF4-FFF2-40B4-BE49-F238E27FC236}">
                <a16:creationId xmlns:a16="http://schemas.microsoft.com/office/drawing/2014/main" id="{FA511691-EFA8-B033-7E02-3F91E9AFF91A}"/>
              </a:ext>
            </a:extLst>
          </p:cNvPr>
          <p:cNvSpPr txBox="1">
            <a:spLocks/>
          </p:cNvSpPr>
          <p:nvPr/>
        </p:nvSpPr>
        <p:spPr>
          <a:xfrm>
            <a:off x="8263466" y="5918363"/>
            <a:ext cx="643466" cy="599570"/>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4AB4E10-A745-4A4E-81A5-1F50D66092F7}" type="slidenum">
              <a:rPr lang="ja-JP" altLang="en-US" sz="2800" smtClean="0">
                <a:solidFill>
                  <a:schemeClr val="tx1"/>
                </a:solidFill>
              </a:rPr>
              <a:pPr/>
              <a:t>15</a:t>
            </a:fld>
            <a:endParaRPr lang="ja-JP" altLang="en-US" sz="2800" dirty="0">
              <a:solidFill>
                <a:schemeClr val="tx1"/>
              </a:solidFill>
            </a:endParaRPr>
          </a:p>
        </p:txBody>
      </p:sp>
      <p:sp>
        <p:nvSpPr>
          <p:cNvPr id="5" name="テキスト ボックス 4">
            <a:extLst>
              <a:ext uri="{FF2B5EF4-FFF2-40B4-BE49-F238E27FC236}">
                <a16:creationId xmlns:a16="http://schemas.microsoft.com/office/drawing/2014/main" id="{642ECD96-4053-FA80-6C55-96473E763C43}"/>
              </a:ext>
            </a:extLst>
          </p:cNvPr>
          <p:cNvSpPr txBox="1"/>
          <p:nvPr/>
        </p:nvSpPr>
        <p:spPr>
          <a:xfrm>
            <a:off x="334434" y="4603967"/>
            <a:ext cx="4157134" cy="193899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kumimoji="1" lang="ja-JP" altLang="en-US" sz="2000" dirty="0">
                <a:latin typeface="HG丸ｺﾞｼｯｸM-PRO" panose="020F0600000000000000" pitchFamily="50" charset="-128"/>
                <a:ea typeface="HG丸ｺﾞｼｯｸM-PRO" panose="020F0600000000000000" pitchFamily="50" charset="-128"/>
              </a:rPr>
              <a:t>長年の夜勤経験で発現する「健康・安全リスク」よりも、いま直面している「生活リスク」が優先的に解決したい問題となり、</a:t>
            </a:r>
            <a:r>
              <a:rPr kumimoji="1" lang="en-US" altLang="ja-JP" sz="2000" dirty="0">
                <a:latin typeface="HG丸ｺﾞｼｯｸM-PRO" panose="020F0600000000000000" pitchFamily="50" charset="-128"/>
                <a:ea typeface="HG丸ｺﾞｼｯｸM-PRO" panose="020F0600000000000000" pitchFamily="50" charset="-128"/>
              </a:rPr>
              <a:t>3</a:t>
            </a:r>
            <a:r>
              <a:rPr kumimoji="1" lang="ja-JP" altLang="en-US" sz="2000" dirty="0">
                <a:latin typeface="HG丸ｺﾞｼｯｸM-PRO" panose="020F0600000000000000" pitchFamily="50" charset="-128"/>
                <a:ea typeface="HG丸ｺﾞｼｯｸM-PRO" panose="020F0600000000000000" pitchFamily="50" charset="-128"/>
              </a:rPr>
              <a:t>交替勤務よりも</a:t>
            </a:r>
            <a:r>
              <a:rPr kumimoji="1" lang="en-US" altLang="ja-JP" sz="2000" dirty="0">
                <a:latin typeface="HG丸ｺﾞｼｯｸM-PRO" panose="020F0600000000000000" pitchFamily="50" charset="-128"/>
                <a:ea typeface="HG丸ｺﾞｼｯｸM-PRO" panose="020F0600000000000000" pitchFamily="50" charset="-128"/>
              </a:rPr>
              <a:t>2</a:t>
            </a:r>
            <a:r>
              <a:rPr kumimoji="1" lang="ja-JP" altLang="en-US" sz="2000" dirty="0">
                <a:latin typeface="HG丸ｺﾞｼｯｸM-PRO" panose="020F0600000000000000" pitchFamily="50" charset="-128"/>
                <a:ea typeface="HG丸ｺﾞｼｯｸM-PRO" panose="020F0600000000000000" pitchFamily="50" charset="-128"/>
              </a:rPr>
              <a:t>交替勤務を選択されていると考えています。</a:t>
            </a:r>
            <a:endParaRPr kumimoji="1" lang="ja-JP" altLang="en-US" sz="2000" dirty="0"/>
          </a:p>
        </p:txBody>
      </p:sp>
      <p:sp>
        <p:nvSpPr>
          <p:cNvPr id="6" name="テキスト ボックス 5">
            <a:extLst>
              <a:ext uri="{FF2B5EF4-FFF2-40B4-BE49-F238E27FC236}">
                <a16:creationId xmlns:a16="http://schemas.microsoft.com/office/drawing/2014/main" id="{69D19D29-947D-6B4A-4985-9145554F2D9A}"/>
              </a:ext>
            </a:extLst>
          </p:cNvPr>
          <p:cNvSpPr txBox="1"/>
          <p:nvPr/>
        </p:nvSpPr>
        <p:spPr>
          <a:xfrm flipH="1">
            <a:off x="4745569" y="5410532"/>
            <a:ext cx="3517897"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600" dirty="0">
                <a:solidFill>
                  <a:srgbClr val="0000FF"/>
                </a:solidFill>
                <a:latin typeface="HG丸ｺﾞｼｯｸM-PRO" panose="020F0600000000000000" pitchFamily="50" charset="-128"/>
                <a:ea typeface="HG丸ｺﾞｼｯｸM-PRO" panose="020F0600000000000000" pitchFamily="50" charset="-128"/>
              </a:rPr>
              <a:t>夜間交代制労働が欠かせない職場・職種で従事する労働者</a:t>
            </a:r>
            <a:endParaRPr lang="en-US" altLang="ja-JP" sz="1600" dirty="0">
              <a:solidFill>
                <a:srgbClr val="0000FF"/>
              </a:solidFill>
              <a:latin typeface="HG丸ｺﾞｼｯｸM-PRO" panose="020F0600000000000000" pitchFamily="50" charset="-128"/>
              <a:ea typeface="HG丸ｺﾞｼｯｸM-PRO" panose="020F0600000000000000" pitchFamily="50" charset="-128"/>
            </a:endParaRPr>
          </a:p>
          <a:p>
            <a:r>
              <a:rPr lang="ja-JP" altLang="en-US" sz="2800" dirty="0">
                <a:solidFill>
                  <a:schemeClr val="tx1"/>
                </a:solidFill>
                <a:latin typeface="HG丸ｺﾞｼｯｸM-PRO" panose="020F0600000000000000" pitchFamily="50" charset="-128"/>
                <a:ea typeface="HG丸ｺﾞｼｯｸM-PRO" panose="020F0600000000000000" pitchFamily="50" charset="-128"/>
              </a:rPr>
              <a:t>労働時間短縮は必須</a:t>
            </a:r>
            <a:endParaRPr lang="en-US" altLang="ja-JP" sz="16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7C0F7ED2-D4F9-C6DA-1F3D-00880ECDCBBE}"/>
              </a:ext>
            </a:extLst>
          </p:cNvPr>
          <p:cNvPicPr>
            <a:picLocks noChangeAspect="1"/>
          </p:cNvPicPr>
          <p:nvPr/>
        </p:nvPicPr>
        <p:blipFill>
          <a:blip r:embed="rId2"/>
          <a:stretch>
            <a:fillRect/>
          </a:stretch>
        </p:blipFill>
        <p:spPr>
          <a:xfrm>
            <a:off x="4390088" y="4602804"/>
            <a:ext cx="4631146" cy="7263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425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107DBB07-3AF8-C319-001F-424A020D4979}"/>
              </a:ext>
            </a:extLst>
          </p:cNvPr>
          <p:cNvSpPr>
            <a:spLocks noGrp="1"/>
          </p:cNvSpPr>
          <p:nvPr>
            <p:ph type="sldNum" sz="quarter" idx="12"/>
          </p:nvPr>
        </p:nvSpPr>
        <p:spPr/>
        <p:txBody>
          <a:bodyPr/>
          <a:lstStyle/>
          <a:p>
            <a:pPr rtl="0"/>
            <a:fld id="{4FAB73BC-B049-4115-A692-8D63A059BFB8}" type="slidenum">
              <a:rPr lang="en-US" altLang="ja-JP" noProof="0" smtClean="0"/>
              <a:t>16</a:t>
            </a:fld>
            <a:endParaRPr lang="ja-JP" altLang="en-US" noProof="0" dirty="0"/>
          </a:p>
        </p:txBody>
      </p:sp>
      <p:sp>
        <p:nvSpPr>
          <p:cNvPr id="6" name="テキスト ボックス 5">
            <a:extLst>
              <a:ext uri="{FF2B5EF4-FFF2-40B4-BE49-F238E27FC236}">
                <a16:creationId xmlns:a16="http://schemas.microsoft.com/office/drawing/2014/main" id="{FB244C1F-FEAA-F94D-6046-553B9E8DFAEB}"/>
              </a:ext>
            </a:extLst>
          </p:cNvPr>
          <p:cNvSpPr txBox="1"/>
          <p:nvPr/>
        </p:nvSpPr>
        <p:spPr>
          <a:xfrm>
            <a:off x="240428" y="403705"/>
            <a:ext cx="3939380"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このパワーポイントデータは徳島県医労連の</a:t>
            </a:r>
            <a:r>
              <a:rPr kumimoji="1" lang="en-US" altLang="ja-JP" sz="2400" dirty="0">
                <a:latin typeface="HG丸ｺﾞｼｯｸM-PRO" panose="020F0600000000000000" pitchFamily="50" charset="-128"/>
                <a:ea typeface="HG丸ｺﾞｼｯｸM-PRO" panose="020F0600000000000000" pitchFamily="50" charset="-128"/>
              </a:rPr>
              <a:t>HP</a:t>
            </a:r>
            <a:r>
              <a:rPr kumimoji="1" lang="ja-JP" altLang="en-US" sz="2400" dirty="0">
                <a:latin typeface="HG丸ｺﾞｼｯｸM-PRO" panose="020F0600000000000000" pitchFamily="50" charset="-128"/>
                <a:ea typeface="HG丸ｺﾞｼｯｸM-PRO" panose="020F0600000000000000" pitchFamily="50" charset="-128"/>
              </a:rPr>
              <a:t>から</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この</a:t>
            </a:r>
            <a:r>
              <a:rPr kumimoji="1" lang="en-US" altLang="ja-JP" sz="2400" dirty="0">
                <a:latin typeface="HG丸ｺﾞｼｯｸM-PRO" panose="020F0600000000000000" pitchFamily="50" charset="-128"/>
                <a:ea typeface="HG丸ｺﾞｼｯｸM-PRO" panose="020F0600000000000000" pitchFamily="50" charset="-128"/>
              </a:rPr>
              <a:t>QR</a:t>
            </a:r>
            <a:r>
              <a:rPr kumimoji="1" lang="ja-JP" altLang="en-US" sz="2400" dirty="0">
                <a:latin typeface="HG丸ｺﾞｼｯｸM-PRO" panose="020F0600000000000000" pitchFamily="50" charset="-128"/>
                <a:ea typeface="HG丸ｺﾞｼｯｸM-PRO" panose="020F0600000000000000" pitchFamily="50" charset="-128"/>
              </a:rPr>
              <a:t>コードで</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ダウンロード</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できます。</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sp>
        <p:nvSpPr>
          <p:cNvPr id="7" name="正方形/長方形 6">
            <a:extLst>
              <a:ext uri="{FF2B5EF4-FFF2-40B4-BE49-F238E27FC236}">
                <a16:creationId xmlns:a16="http://schemas.microsoft.com/office/drawing/2014/main" id="{423768C3-BDA7-53A7-14B7-2AAF0A520FFC}"/>
              </a:ext>
            </a:extLst>
          </p:cNvPr>
          <p:cNvSpPr/>
          <p:nvPr/>
        </p:nvSpPr>
        <p:spPr>
          <a:xfrm>
            <a:off x="2723544" y="1605268"/>
            <a:ext cx="1507065" cy="146574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図 11">
            <a:extLst>
              <a:ext uri="{FF2B5EF4-FFF2-40B4-BE49-F238E27FC236}">
                <a16:creationId xmlns:a16="http://schemas.microsoft.com/office/drawing/2014/main" id="{FEA622FE-BC35-B6DB-FBD2-CDDCBDC04664}"/>
              </a:ext>
            </a:extLst>
          </p:cNvPr>
          <p:cNvPicPr>
            <a:picLocks noChangeAspect="1"/>
          </p:cNvPicPr>
          <p:nvPr/>
        </p:nvPicPr>
        <p:blipFill>
          <a:blip r:embed="rId2"/>
          <a:stretch>
            <a:fillRect/>
          </a:stretch>
        </p:blipFill>
        <p:spPr>
          <a:xfrm>
            <a:off x="4572000" y="136524"/>
            <a:ext cx="4427736" cy="6522151"/>
          </a:xfrm>
          <a:prstGeom prst="rect">
            <a:avLst/>
          </a:prstGeom>
          <a:ln>
            <a:noFill/>
          </a:ln>
          <a:effectLst>
            <a:outerShdw blurRad="190500" algn="tl" rotWithShape="0">
              <a:srgbClr val="000000">
                <a:alpha val="70000"/>
              </a:srgbClr>
            </a:outerShdw>
          </a:effectLst>
        </p:spPr>
      </p:pic>
      <p:sp>
        <p:nvSpPr>
          <p:cNvPr id="13" name="テキスト ボックス 12">
            <a:extLst>
              <a:ext uri="{FF2B5EF4-FFF2-40B4-BE49-F238E27FC236}">
                <a16:creationId xmlns:a16="http://schemas.microsoft.com/office/drawing/2014/main" id="{09AA5FD5-04FF-6CDB-A2B8-5A6D89315E86}"/>
              </a:ext>
            </a:extLst>
          </p:cNvPr>
          <p:cNvSpPr txBox="1"/>
          <p:nvPr/>
        </p:nvSpPr>
        <p:spPr>
          <a:xfrm>
            <a:off x="319354" y="3309363"/>
            <a:ext cx="3964780"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日本医労連の夜勤規制</a:t>
            </a:r>
            <a:r>
              <a:rPr kumimoji="1" lang="en-US" altLang="ja-JP" sz="2400" dirty="0">
                <a:latin typeface="HG丸ｺﾞｼｯｸM-PRO" panose="020F0600000000000000" pitchFamily="50" charset="-128"/>
                <a:ea typeface="HG丸ｺﾞｼｯｸM-PRO" panose="020F0600000000000000" pitchFamily="50" charset="-128"/>
              </a:rPr>
              <a:t>Q&amp;A</a:t>
            </a:r>
            <a:r>
              <a:rPr kumimoji="1" lang="ja-JP" altLang="en-US" sz="2400" dirty="0">
                <a:latin typeface="HG丸ｺﾞｼｯｸM-PRO" panose="020F0600000000000000" pitchFamily="50" charset="-128"/>
                <a:ea typeface="HG丸ｺﾞｼｯｸM-PRO" panose="020F0600000000000000" pitchFamily="50" charset="-128"/>
              </a:rPr>
              <a:t>パンフは</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こちらの</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en-US" altLang="ja-JP" sz="2400" dirty="0">
                <a:latin typeface="HG丸ｺﾞｼｯｸM-PRO" panose="020F0600000000000000" pitchFamily="50" charset="-128"/>
                <a:ea typeface="HG丸ｺﾞｼｯｸM-PRO" panose="020F0600000000000000" pitchFamily="50" charset="-128"/>
              </a:rPr>
              <a:t>QR</a:t>
            </a:r>
            <a:r>
              <a:rPr kumimoji="1" lang="ja-JP" altLang="en-US" sz="2400" dirty="0">
                <a:latin typeface="HG丸ｺﾞｼｯｸM-PRO" panose="020F0600000000000000" pitchFamily="50" charset="-128"/>
                <a:ea typeface="HG丸ｺﾞｼｯｸM-PRO" panose="020F0600000000000000" pitchFamily="50" charset="-128"/>
              </a:rPr>
              <a:t>コードから</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ダウンロード</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ja-JP" altLang="en-US" sz="2400" dirty="0">
                <a:latin typeface="HG丸ｺﾞｼｯｸM-PRO" panose="020F0600000000000000" pitchFamily="50" charset="-128"/>
                <a:ea typeface="HG丸ｺﾞｼｯｸM-PRO" panose="020F0600000000000000" pitchFamily="50" charset="-128"/>
              </a:rPr>
              <a:t>できます。</a:t>
            </a:r>
            <a:endParaRPr kumimoji="1" lang="en-US" altLang="ja-JP" sz="2400" dirty="0">
              <a:latin typeface="HG丸ｺﾞｼｯｸM-PRO" panose="020F0600000000000000" pitchFamily="50" charset="-128"/>
              <a:ea typeface="HG丸ｺﾞｼｯｸM-PRO" panose="020F0600000000000000" pitchFamily="50" charset="-128"/>
            </a:endParaRPr>
          </a:p>
          <a:p>
            <a:endParaRPr kumimoji="1" lang="ja-JP" altLang="en-US" sz="2400" dirty="0">
              <a:latin typeface="HG丸ｺﾞｼｯｸM-PRO" panose="020F0600000000000000" pitchFamily="50" charset="-128"/>
              <a:ea typeface="HG丸ｺﾞｼｯｸM-PRO" panose="020F0600000000000000" pitchFamily="50" charset="-128"/>
            </a:endParaRPr>
          </a:p>
        </p:txBody>
      </p:sp>
      <p:pic>
        <p:nvPicPr>
          <p:cNvPr id="9" name="図 8">
            <a:extLst>
              <a:ext uri="{FF2B5EF4-FFF2-40B4-BE49-F238E27FC236}">
                <a16:creationId xmlns:a16="http://schemas.microsoft.com/office/drawing/2014/main" id="{D814049C-4119-D132-0BAC-48DF4D32C912}"/>
              </a:ext>
            </a:extLst>
          </p:cNvPr>
          <p:cNvPicPr>
            <a:picLocks noChangeAspect="1"/>
          </p:cNvPicPr>
          <p:nvPr/>
        </p:nvPicPr>
        <p:blipFill>
          <a:blip r:embed="rId3"/>
          <a:stretch>
            <a:fillRect/>
          </a:stretch>
        </p:blipFill>
        <p:spPr>
          <a:xfrm>
            <a:off x="2629066" y="4847943"/>
            <a:ext cx="1550742" cy="15507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3182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D9B8BB6B-BA30-30E5-7969-1F9FAFA16ED0}"/>
              </a:ext>
            </a:extLst>
          </p:cNvPr>
          <p:cNvSpPr>
            <a:spLocks noGrp="1"/>
          </p:cNvSpPr>
          <p:nvPr>
            <p:ph type="body" sz="half" idx="2"/>
          </p:nvPr>
        </p:nvSpPr>
        <p:spPr>
          <a:xfrm>
            <a:off x="231702" y="268682"/>
            <a:ext cx="5184359" cy="2488015"/>
          </a:xfrm>
        </p:spPr>
        <p:txBody>
          <a:bodyPr anchor="ctr">
            <a:noAutofit/>
          </a:bodyPr>
          <a:lstStyle/>
          <a:p>
            <a:r>
              <a:rPr lang="ja-JP" altLang="en-US" sz="3600" dirty="0">
                <a:solidFill>
                  <a:srgbClr val="0033CC"/>
                </a:solidFill>
                <a:latin typeface="HGP創英角ｺﾞｼｯｸUB" panose="020B0900000000000000" pitchFamily="50" charset="-128"/>
                <a:ea typeface="HGP創英角ｺﾞｼｯｸUB" panose="020B0900000000000000" pitchFamily="50" charset="-128"/>
              </a:rPr>
              <a:t>夜勤リスクから現場を守る</a:t>
            </a:r>
            <a:endParaRPr lang="en-US" altLang="ja-JP" sz="3600" dirty="0">
              <a:solidFill>
                <a:srgbClr val="0033CC"/>
              </a:solidFill>
              <a:latin typeface="HGP創英角ｺﾞｼｯｸUB" panose="020B0900000000000000" pitchFamily="50" charset="-128"/>
              <a:ea typeface="HGP創英角ｺﾞｼｯｸUB" panose="020B0900000000000000" pitchFamily="50" charset="-128"/>
            </a:endParaRPr>
          </a:p>
          <a:p>
            <a:r>
              <a:rPr lang="ja-JP" altLang="en-US" sz="3600" dirty="0">
                <a:latin typeface="HGP創英角ｺﾞｼｯｸUB" panose="020B0900000000000000" pitchFamily="50" charset="-128"/>
                <a:ea typeface="HGP創英角ｺﾞｼｯｸUB" panose="020B0900000000000000" pitchFamily="50" charset="-128"/>
              </a:rPr>
              <a:t>夜勤規制と大幅増員</a:t>
            </a:r>
            <a:endParaRPr lang="en-US" altLang="ja-JP" sz="3600" dirty="0">
              <a:latin typeface="HGP創英角ｺﾞｼｯｸUB" panose="020B0900000000000000" pitchFamily="50" charset="-128"/>
              <a:ea typeface="HGP創英角ｺﾞｼｯｸUB" panose="020B0900000000000000" pitchFamily="50" charset="-128"/>
            </a:endParaRPr>
          </a:p>
          <a:p>
            <a:r>
              <a:rPr lang="ja-JP" altLang="en-US" sz="3600" dirty="0">
                <a:latin typeface="HGP創英角ｺﾞｼｯｸUB" panose="020B0900000000000000" pitchFamily="50" charset="-128"/>
                <a:ea typeface="HGP創英角ｺﾞｼｯｸUB" panose="020B0900000000000000" pitchFamily="50" charset="-128"/>
              </a:rPr>
              <a:t>健康に働き続けられる</a:t>
            </a:r>
            <a:endParaRPr lang="en-US" altLang="ja-JP" sz="3600" dirty="0">
              <a:latin typeface="HGP創英角ｺﾞｼｯｸUB" panose="020B0900000000000000" pitchFamily="50" charset="-128"/>
              <a:ea typeface="HGP創英角ｺﾞｼｯｸUB" panose="020B0900000000000000" pitchFamily="50" charset="-128"/>
            </a:endParaRPr>
          </a:p>
          <a:p>
            <a:r>
              <a:rPr lang="ja-JP" altLang="en-US" sz="3600" dirty="0">
                <a:latin typeface="HGP創英角ｺﾞｼｯｸUB" panose="020B0900000000000000" pitchFamily="50" charset="-128"/>
                <a:ea typeface="HGP創英角ｺﾞｼｯｸUB" panose="020B0900000000000000" pitchFamily="50" charset="-128"/>
              </a:rPr>
              <a:t>規制の実現</a:t>
            </a:r>
          </a:p>
        </p:txBody>
      </p:sp>
      <p:sp>
        <p:nvSpPr>
          <p:cNvPr id="3" name="スライド番号プレースホルダー 3">
            <a:extLst>
              <a:ext uri="{FF2B5EF4-FFF2-40B4-BE49-F238E27FC236}">
                <a16:creationId xmlns:a16="http://schemas.microsoft.com/office/drawing/2014/main" id="{E57EEF2F-86F5-0E56-27B2-4CAD760D0C0C}"/>
              </a:ext>
            </a:extLst>
          </p:cNvPr>
          <p:cNvSpPr>
            <a:spLocks noGrp="1"/>
          </p:cNvSpPr>
          <p:nvPr>
            <p:ph type="sldNum" sz="quarter" idx="12"/>
          </p:nvPr>
        </p:nvSpPr>
        <p:spPr>
          <a:xfrm>
            <a:off x="8068732" y="6324600"/>
            <a:ext cx="802265" cy="412639"/>
          </a:xfrm>
        </p:spPr>
        <p:txBody>
          <a:bodyPr/>
          <a:lstStyle/>
          <a:p>
            <a:fld id="{6D22F896-40B5-4ADD-8801-0D06FADFA095}" type="slidenum">
              <a:rPr lang="en-US" sz="2400" b="1">
                <a:solidFill>
                  <a:schemeClr val="tx1"/>
                </a:solidFill>
                <a:latin typeface="HG丸ｺﾞｼｯｸM-PRO" panose="020F0600000000000000" pitchFamily="50" charset="-128"/>
                <a:ea typeface="HG丸ｺﾞｼｯｸM-PRO" panose="020F0600000000000000" pitchFamily="50" charset="-128"/>
              </a:rPr>
              <a:t>2</a:t>
            </a:fld>
            <a:endParaRPr lang="en-US" sz="2400" b="1" dirty="0">
              <a:solidFill>
                <a:schemeClr val="tx1"/>
              </a:solidFill>
              <a:latin typeface="HG丸ｺﾞｼｯｸM-PRO" panose="020F0600000000000000" pitchFamily="50" charset="-128"/>
              <a:ea typeface="HG丸ｺﾞｼｯｸM-PRO" panose="020F0600000000000000" pitchFamily="50" charset="-128"/>
            </a:endParaRPr>
          </a:p>
        </p:txBody>
      </p:sp>
      <p:pic>
        <p:nvPicPr>
          <p:cNvPr id="2" name="図 1">
            <a:extLst>
              <a:ext uri="{FF2B5EF4-FFF2-40B4-BE49-F238E27FC236}">
                <a16:creationId xmlns:a16="http://schemas.microsoft.com/office/drawing/2014/main" id="{667D934D-2DD9-2458-88AE-405F8532AE1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03344" y="3428999"/>
            <a:ext cx="4423134" cy="2488013"/>
          </a:xfrm>
          <a:prstGeom prst="rect">
            <a:avLst/>
          </a:prstGeom>
          <a:ln>
            <a:noFill/>
          </a:ln>
          <a:effectLst>
            <a:outerShdw blurRad="190500" algn="tl" rotWithShape="0">
              <a:srgbClr val="000000">
                <a:alpha val="70000"/>
              </a:srgbClr>
            </a:outerShdw>
          </a:effectLst>
        </p:spPr>
      </p:pic>
      <p:pic>
        <p:nvPicPr>
          <p:cNvPr id="7" name="図 6">
            <a:extLst>
              <a:ext uri="{FF2B5EF4-FFF2-40B4-BE49-F238E27FC236}">
                <a16:creationId xmlns:a16="http://schemas.microsoft.com/office/drawing/2014/main" id="{084FA818-9326-4D0D-01D1-3391E199DEA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r="9628"/>
          <a:stretch>
            <a:fillRect/>
          </a:stretch>
        </p:blipFill>
        <p:spPr>
          <a:xfrm>
            <a:off x="4744026" y="1123381"/>
            <a:ext cx="3997286" cy="2488014"/>
          </a:xfrm>
          <a:prstGeom prst="rect">
            <a:avLst/>
          </a:prstGeom>
          <a:ln>
            <a:noFill/>
          </a:ln>
          <a:effectLst>
            <a:outerShdw blurRad="292100" dist="139700" dir="2700000" algn="tl" rotWithShape="0">
              <a:srgbClr val="333333">
                <a:alpha val="65000"/>
              </a:srgbClr>
            </a:outerShdw>
          </a:effectLst>
        </p:spPr>
      </p:pic>
      <p:sp>
        <p:nvSpPr>
          <p:cNvPr id="5" name="テキスト プレースホルダー 3">
            <a:extLst>
              <a:ext uri="{FF2B5EF4-FFF2-40B4-BE49-F238E27FC236}">
                <a16:creationId xmlns:a16="http://schemas.microsoft.com/office/drawing/2014/main" id="{E3355B43-113B-9AF3-3E73-1E563C494BF8}"/>
              </a:ext>
            </a:extLst>
          </p:cNvPr>
          <p:cNvSpPr txBox="1">
            <a:spLocks/>
          </p:cNvSpPr>
          <p:nvPr/>
        </p:nvSpPr>
        <p:spPr>
          <a:xfrm>
            <a:off x="4944732" y="3982397"/>
            <a:ext cx="3792868" cy="234220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9pPr>
          </a:lstStyle>
          <a:p>
            <a:r>
              <a:rPr lang="ja-JP" altLang="en-US" sz="3200" dirty="0">
                <a:solidFill>
                  <a:srgbClr val="0033CC"/>
                </a:solidFill>
                <a:latin typeface="HGP創英角ｺﾞｼｯｸUB" panose="020B0900000000000000" pitchFamily="50" charset="-128"/>
                <a:ea typeface="HGP創英角ｺﾞｼｯｸUB" panose="020B0900000000000000" pitchFamily="50" charset="-128"/>
              </a:rPr>
              <a:t>対話と学び合い</a:t>
            </a:r>
            <a:endParaRPr lang="en-US" altLang="ja-JP" sz="3200" dirty="0">
              <a:solidFill>
                <a:srgbClr val="0033CC"/>
              </a:solidFill>
              <a:latin typeface="HGP創英角ｺﾞｼｯｸUB" panose="020B0900000000000000" pitchFamily="50" charset="-128"/>
              <a:ea typeface="HGP創英角ｺﾞｼｯｸUB" panose="020B0900000000000000" pitchFamily="50" charset="-128"/>
            </a:endParaRPr>
          </a:p>
          <a:p>
            <a:r>
              <a:rPr lang="ja-JP" altLang="en-US" sz="3200" dirty="0">
                <a:latin typeface="HGP創英角ｺﾞｼｯｸUB" panose="020B0900000000000000" pitchFamily="50" charset="-128"/>
                <a:ea typeface="HGP創英角ｺﾞｼｯｸUB" panose="020B0900000000000000" pitchFamily="50" charset="-128"/>
              </a:rPr>
              <a:t>参加型の組織運営</a:t>
            </a:r>
            <a:endParaRPr lang="en-US" altLang="ja-JP" sz="3200" dirty="0">
              <a:latin typeface="HGP創英角ｺﾞｼｯｸUB" panose="020B0900000000000000" pitchFamily="50" charset="-128"/>
              <a:ea typeface="HGP創英角ｺﾞｼｯｸUB" panose="020B0900000000000000" pitchFamily="50" charset="-128"/>
            </a:endParaRPr>
          </a:p>
          <a:p>
            <a:r>
              <a:rPr lang="ja-JP" altLang="en-US" sz="3200" dirty="0">
                <a:latin typeface="HGP創英角ｺﾞｼｯｸUB" panose="020B0900000000000000" pitchFamily="50" charset="-128"/>
                <a:ea typeface="HGP創英角ｺﾞｼｯｸUB" panose="020B0900000000000000" pitchFamily="50" charset="-128"/>
              </a:rPr>
              <a:t>トップダウンより</a:t>
            </a:r>
            <a:endParaRPr lang="en-US" altLang="ja-JP" sz="3200" dirty="0">
              <a:latin typeface="HGP創英角ｺﾞｼｯｸUB" panose="020B0900000000000000" pitchFamily="50" charset="-128"/>
              <a:ea typeface="HGP創英角ｺﾞｼｯｸUB" panose="020B0900000000000000" pitchFamily="50" charset="-128"/>
            </a:endParaRPr>
          </a:p>
          <a:p>
            <a:r>
              <a:rPr lang="ja-JP" altLang="en-US" sz="3200" dirty="0">
                <a:latin typeface="HGP創英角ｺﾞｼｯｸUB" panose="020B0900000000000000" pitchFamily="50" charset="-128"/>
                <a:ea typeface="HGP創英角ｺﾞｼｯｸUB" panose="020B0900000000000000" pitchFamily="50" charset="-128"/>
              </a:rPr>
              <a:t>ボトムアップ</a:t>
            </a:r>
          </a:p>
        </p:txBody>
      </p:sp>
    </p:spTree>
    <p:extLst>
      <p:ext uri="{BB962C8B-B14F-4D97-AF65-F5344CB8AC3E}">
        <p14:creationId xmlns:p14="http://schemas.microsoft.com/office/powerpoint/2010/main" val="141450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オンライン メディア 2" title="【夜勤・長時間労働】心身への影響は？署名で働きやすい職場に！【フル動画】">
            <a:hlinkClick r:id="" action="ppaction://media"/>
            <a:extLst>
              <a:ext uri="{FF2B5EF4-FFF2-40B4-BE49-F238E27FC236}">
                <a16:creationId xmlns:a16="http://schemas.microsoft.com/office/drawing/2014/main" id="{8E083F38-06D7-41D4-7170-A7A0FB90294B}"/>
              </a:ext>
            </a:extLst>
          </p:cNvPr>
          <p:cNvPicPr>
            <a:picLocks noRot="1" noChangeAspect="1"/>
          </p:cNvPicPr>
          <p:nvPr>
            <a:videoFile r:link="rId1"/>
          </p:nvPr>
        </p:nvPicPr>
        <p:blipFill>
          <a:blip r:embed="rId3"/>
          <a:stretch>
            <a:fillRect/>
          </a:stretch>
        </p:blipFill>
        <p:spPr>
          <a:xfrm>
            <a:off x="0" y="847725"/>
            <a:ext cx="9144000" cy="5162550"/>
          </a:xfrm>
          <a:prstGeom prst="rect">
            <a:avLst/>
          </a:prstGeom>
        </p:spPr>
      </p:pic>
      <p:sp>
        <p:nvSpPr>
          <p:cNvPr id="4" name="スライド番号プレースホルダー 3">
            <a:extLst>
              <a:ext uri="{FF2B5EF4-FFF2-40B4-BE49-F238E27FC236}">
                <a16:creationId xmlns:a16="http://schemas.microsoft.com/office/drawing/2014/main" id="{D6D9AA7D-35ED-20C7-041C-3B5C5CFE37DD}"/>
              </a:ext>
            </a:extLst>
          </p:cNvPr>
          <p:cNvSpPr>
            <a:spLocks noGrp="1"/>
          </p:cNvSpPr>
          <p:nvPr>
            <p:ph type="sldNum" sz="quarter" idx="12"/>
          </p:nvPr>
        </p:nvSpPr>
        <p:spPr>
          <a:xfrm>
            <a:off x="6893406" y="6321194"/>
            <a:ext cx="2057400" cy="273844"/>
          </a:xfrm>
        </p:spPr>
        <p:txBody>
          <a:bodyPr/>
          <a:lstStyle/>
          <a:p>
            <a:fld id="{6D22F896-40B5-4ADD-8801-0D06FADFA095}" type="slidenum">
              <a:rPr lang="en-US" sz="2400" b="1">
                <a:solidFill>
                  <a:schemeClr val="tx1"/>
                </a:solidFill>
                <a:latin typeface="HG丸ｺﾞｼｯｸM-PRO" panose="020F0600000000000000" pitchFamily="50" charset="-128"/>
                <a:ea typeface="HG丸ｺﾞｼｯｸM-PRO" panose="020F0600000000000000" pitchFamily="50" charset="-128"/>
              </a:rPr>
              <a:t>3</a:t>
            </a:fld>
            <a:endParaRPr 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a16="http://schemas.microsoft.com/office/drawing/2014/main" id="{FB9A5538-79E4-1866-5F78-BAAC2621E9E6}"/>
              </a:ext>
            </a:extLst>
          </p:cNvPr>
          <p:cNvSpPr txBox="1"/>
          <p:nvPr/>
        </p:nvSpPr>
        <p:spPr>
          <a:xfrm>
            <a:off x="248497" y="145746"/>
            <a:ext cx="8768503" cy="523220"/>
          </a:xfrm>
          <a:prstGeom prst="rect">
            <a:avLst/>
          </a:prstGeom>
          <a:noFill/>
        </p:spPr>
        <p:txBody>
          <a:bodyPr wrap="square" rtlCol="0">
            <a:spAutoFit/>
          </a:bodyPr>
          <a:lstStyle/>
          <a:p>
            <a:r>
              <a:rPr kumimoji="1" lang="ja-JP" altLang="en-US" sz="2800" dirty="0">
                <a:latin typeface="HG丸ｺﾞｼｯｸM-PRO" panose="020F0600000000000000" pitchFamily="50" charset="-128"/>
                <a:ea typeface="HG丸ｺﾞｼｯｸM-PRO" panose="020F0600000000000000" pitchFamily="50" charset="-128"/>
              </a:rPr>
              <a:t>日本医労連</a:t>
            </a:r>
            <a:r>
              <a:rPr kumimoji="1" lang="ja-JP" altLang="en-US" sz="2000" dirty="0">
                <a:latin typeface="HG丸ｺﾞｼｯｸM-PRO" panose="020F0600000000000000" pitchFamily="50" charset="-128"/>
                <a:ea typeface="HG丸ｺﾞｼｯｸM-PRO" panose="020F0600000000000000" pitchFamily="50" charset="-128"/>
              </a:rPr>
              <a:t>公式</a:t>
            </a:r>
            <a:r>
              <a:rPr kumimoji="1" lang="en-US" altLang="ja-JP" sz="2000" dirty="0">
                <a:latin typeface="HG丸ｺﾞｼｯｸM-PRO" panose="020F0600000000000000" pitchFamily="50" charset="-128"/>
                <a:ea typeface="HG丸ｺﾞｼｯｸM-PRO" panose="020F0600000000000000" pitchFamily="50" charset="-128"/>
              </a:rPr>
              <a:t>YouTube</a:t>
            </a:r>
            <a:r>
              <a:rPr kumimoji="1" lang="ja-JP" altLang="en-US" sz="2000" dirty="0">
                <a:latin typeface="HG丸ｺﾞｼｯｸM-PRO" panose="020F0600000000000000" pitchFamily="50" charset="-128"/>
                <a:ea typeface="HG丸ｺﾞｼｯｸM-PRO" panose="020F0600000000000000" pitchFamily="50" charset="-128"/>
              </a:rPr>
              <a:t>チャンネル閲覧用</a:t>
            </a:r>
            <a:r>
              <a:rPr kumimoji="1" lang="en-US" altLang="ja-JP" sz="2000" dirty="0">
                <a:latin typeface="HG丸ｺﾞｼｯｸM-PRO" panose="020F0600000000000000" pitchFamily="50" charset="-128"/>
                <a:ea typeface="HG丸ｺﾞｼｯｸM-PRO" panose="020F0600000000000000" pitchFamily="50" charset="-128"/>
              </a:rPr>
              <a:t>QR</a:t>
            </a:r>
            <a:r>
              <a:rPr kumimoji="1" lang="ja-JP" altLang="en-US" sz="2000" dirty="0">
                <a:latin typeface="HG丸ｺﾞｼｯｸM-PRO" panose="020F0600000000000000" pitchFamily="50" charset="-128"/>
                <a:ea typeface="HG丸ｺﾞｼｯｸM-PRO" panose="020F0600000000000000" pitchFamily="50" charset="-128"/>
              </a:rPr>
              <a:t>→</a:t>
            </a:r>
            <a:endParaRPr kumimoji="1" lang="en-US" altLang="ja-JP" sz="2800" dirty="0">
              <a:latin typeface="HG丸ｺﾞｼｯｸM-PRO" panose="020F0600000000000000" pitchFamily="50" charset="-128"/>
              <a:ea typeface="HG丸ｺﾞｼｯｸM-PRO" panose="020F0600000000000000" pitchFamily="50" charset="-128"/>
            </a:endParaRPr>
          </a:p>
        </p:txBody>
      </p:sp>
      <p:pic>
        <p:nvPicPr>
          <p:cNvPr id="6" name="図 5">
            <a:extLst>
              <a:ext uri="{FF2B5EF4-FFF2-40B4-BE49-F238E27FC236}">
                <a16:creationId xmlns:a16="http://schemas.microsoft.com/office/drawing/2014/main" id="{421A03C6-39D3-3A56-82DA-E3150CD74CC5}"/>
              </a:ext>
            </a:extLst>
          </p:cNvPr>
          <p:cNvPicPr>
            <a:picLocks noChangeAspect="1"/>
          </p:cNvPicPr>
          <p:nvPr/>
        </p:nvPicPr>
        <p:blipFill>
          <a:blip r:embed="rId4"/>
          <a:stretch>
            <a:fillRect/>
          </a:stretch>
        </p:blipFill>
        <p:spPr>
          <a:xfrm>
            <a:off x="6705584" y="272487"/>
            <a:ext cx="1638316" cy="16383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0712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29804-7B11-9A43-74C6-790EEDBDD963}"/>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0E6542D2-00D8-2BAB-9CF7-EC7BB5289385}"/>
              </a:ext>
            </a:extLst>
          </p:cNvPr>
          <p:cNvSpPr txBox="1"/>
          <p:nvPr/>
        </p:nvSpPr>
        <p:spPr>
          <a:xfrm flipH="1">
            <a:off x="502472" y="782452"/>
            <a:ext cx="8139056" cy="54476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2400" dirty="0">
                <a:solidFill>
                  <a:schemeClr val="tx1"/>
                </a:solidFill>
                <a:latin typeface="HG丸ｺﾞｼｯｸM-PRO" panose="020F0600000000000000" pitchFamily="50" charset="-128"/>
                <a:ea typeface="HG丸ｺﾞｼｯｸM-PRO" panose="020F0600000000000000" pitchFamily="50" charset="-128"/>
              </a:rPr>
              <a:t>■２交替制導入を許さない徳島県医労連の取り組み</a:t>
            </a:r>
            <a:endParaRPr lang="en-US" altLang="ja-JP" sz="2400" dirty="0">
              <a:solidFill>
                <a:schemeClr val="tx1"/>
              </a:solidFill>
              <a:latin typeface="HG丸ｺﾞｼｯｸM-PRO" panose="020F0600000000000000" pitchFamily="50" charset="-128"/>
              <a:ea typeface="HG丸ｺﾞｼｯｸM-PRO" panose="020F0600000000000000" pitchFamily="50" charset="-128"/>
            </a:endParaRPr>
          </a:p>
          <a:p>
            <a:endParaRPr lang="ja-JP" altLang="en-US" sz="2400" dirty="0">
              <a:solidFill>
                <a:srgbClr val="0000FF"/>
              </a:solidFill>
              <a:latin typeface="HG丸ｺﾞｼｯｸM-PRO" panose="020F0600000000000000" pitchFamily="50" charset="-128"/>
              <a:ea typeface="HG丸ｺﾞｼｯｸM-PRO" panose="020F0600000000000000" pitchFamily="50" charset="-128"/>
            </a:endParaRPr>
          </a:p>
          <a:p>
            <a:pPr marL="342900" indent="-342900">
              <a:buFont typeface="+mj-lt"/>
              <a:buAutoNum type="arabicPeriod"/>
            </a:pPr>
            <a:r>
              <a:rPr lang="ja-JP" altLang="en-US" sz="2000" b="1" dirty="0">
                <a:solidFill>
                  <a:srgbClr val="FF0000"/>
                </a:solidFill>
                <a:latin typeface="HG丸ｺﾞｼｯｸM-PRO" panose="020F0600000000000000" pitchFamily="50" charset="-128"/>
                <a:ea typeface="HG丸ｺﾞｼｯｸM-PRO" panose="020F0600000000000000" pitchFamily="50" charset="-128"/>
              </a:rPr>
              <a:t>協力者　</a:t>
            </a:r>
            <a:r>
              <a:rPr lang="ja-JP" altLang="en-US" sz="2000" dirty="0">
                <a:latin typeface="HG丸ｺﾞｼｯｸM-PRO" panose="020F0600000000000000" pitchFamily="50" charset="-128"/>
                <a:ea typeface="HG丸ｺﾞｼｯｸM-PRO" panose="020F0600000000000000" pitchFamily="50" charset="-128"/>
              </a:rPr>
              <a:t>労働基準監督官への相談・懇談を重ね「看護介護職場の夜間労働実態」の理解を深めてきた。</a:t>
            </a:r>
            <a:endParaRPr lang="en-US" altLang="ja-JP" sz="2000" dirty="0">
              <a:latin typeface="HG丸ｺﾞｼｯｸM-PRO" panose="020F0600000000000000" pitchFamily="50" charset="-128"/>
              <a:ea typeface="HG丸ｺﾞｼｯｸM-PRO" panose="020F0600000000000000" pitchFamily="50" charset="-128"/>
            </a:endParaRPr>
          </a:p>
          <a:p>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重要ポイント</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r>
              <a:rPr lang="ja-JP" altLang="en-US" sz="2000" dirty="0">
                <a:latin typeface="HG丸ｺﾞｼｯｸM-PRO" panose="020F0600000000000000" pitchFamily="50" charset="-128"/>
                <a:ea typeface="HG丸ｺﾞｼｯｸM-PRO" panose="020F0600000000000000" pitchFamily="50" charset="-128"/>
              </a:rPr>
              <a:t>月の変形労働時間制の「法律の趣旨・目的・要件」を鑑み、その労働実態は「適切に法律を運用することは困難」との見解を</a:t>
            </a:r>
            <a:r>
              <a:rPr lang="ja-JP" altLang="en-US" sz="2000" dirty="0">
                <a:solidFill>
                  <a:srgbClr val="FF0000"/>
                </a:solidFill>
                <a:latin typeface="HG丸ｺﾞｼｯｸM-PRO" panose="020F0600000000000000" pitchFamily="50" charset="-128"/>
                <a:ea typeface="HG丸ｺﾞｼｯｸM-PRO" panose="020F0600000000000000" pitchFamily="50" charset="-128"/>
              </a:rPr>
              <a:t>監督官</a:t>
            </a:r>
            <a:r>
              <a:rPr lang="ja-JP" altLang="en-US" sz="2000" dirty="0">
                <a:latin typeface="HG丸ｺﾞｼｯｸM-PRO" panose="020F0600000000000000" pitchFamily="50" charset="-128"/>
                <a:ea typeface="HG丸ｺﾞｼｯｸM-PRO" panose="020F0600000000000000" pitchFamily="50" charset="-128"/>
              </a:rPr>
              <a:t>から引き出してきた。</a:t>
            </a:r>
            <a:endParaRPr lang="en-US" altLang="ja-JP" sz="2000" dirty="0">
              <a:latin typeface="HG丸ｺﾞｼｯｸM-PRO" panose="020F0600000000000000" pitchFamily="50" charset="-128"/>
              <a:ea typeface="HG丸ｺﾞｼｯｸM-PRO" panose="020F0600000000000000" pitchFamily="50" charset="-128"/>
            </a:endParaRPr>
          </a:p>
          <a:p>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２．労働条件決定原則「労使協議と合意は必須」の立場を堅持</a:t>
            </a:r>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　　</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労働組合が反対しているから・・・と、言わせない。</a:t>
            </a:r>
            <a:endParaRPr lang="en-US" altLang="ja-JP" sz="2000" b="1" dirty="0">
              <a:solidFill>
                <a:srgbClr val="FF0000"/>
              </a:solidFill>
              <a:latin typeface="HG丸ｺﾞｼｯｸM-PRO" panose="020F0600000000000000" pitchFamily="50" charset="-128"/>
              <a:ea typeface="HG丸ｺﾞｼｯｸM-PRO" panose="020F0600000000000000" pitchFamily="50" charset="-128"/>
            </a:endParaRPr>
          </a:p>
          <a:p>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３．幹部請負型の組合運動から</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参加型の運動へのチャレンジ</a:t>
            </a:r>
            <a:endParaRPr lang="en-US" altLang="ja-JP" sz="2000" b="1" dirty="0">
              <a:solidFill>
                <a:srgbClr val="FF0000"/>
              </a:solidFill>
              <a:highlight>
                <a:srgbClr val="FFFF00"/>
              </a:highlight>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　  単組支部役員（使用者）が理解できるよう指導援助</a:t>
            </a:r>
            <a:endParaRPr lang="en-US" altLang="ja-JP" sz="2000" dirty="0">
              <a:latin typeface="HG丸ｺﾞｼｯｸM-PRO" panose="020F0600000000000000" pitchFamily="50" charset="-128"/>
              <a:ea typeface="HG丸ｺﾞｼｯｸM-PRO" panose="020F0600000000000000" pitchFamily="50" charset="-128"/>
            </a:endParaRPr>
          </a:p>
          <a:p>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対話と学び合い</a:t>
            </a:r>
            <a:r>
              <a:rPr lang="en-US" altLang="ja-JP" sz="2000" b="1" dirty="0">
                <a:solidFill>
                  <a:srgbClr val="FF0000"/>
                </a:solidFill>
                <a:latin typeface="HG丸ｺﾞｼｯｸM-PRO" panose="020F0600000000000000" pitchFamily="50" charset="-128"/>
                <a:ea typeface="HG丸ｺﾞｼｯｸM-PRO" panose="020F0600000000000000" pitchFamily="50" charset="-128"/>
              </a:rPr>
              <a:t>】</a:t>
            </a:r>
          </a:p>
          <a:p>
            <a:r>
              <a:rPr lang="ja-JP" altLang="en-US" sz="2000" dirty="0">
                <a:latin typeface="HG丸ｺﾞｼｯｸM-PRO" panose="020F0600000000000000" pitchFamily="50" charset="-128"/>
                <a:ea typeface="HG丸ｺﾞｼｯｸM-PRO" panose="020F0600000000000000" pitchFamily="50" charset="-128"/>
              </a:rPr>
              <a:t>一番の協力者は現場の夜勤従事者</a:t>
            </a:r>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a:t>
            </a:r>
            <a:r>
              <a:rPr lang="ja-JP" altLang="en-US" sz="2000" b="1" dirty="0">
                <a:solidFill>
                  <a:srgbClr val="FF0000"/>
                </a:solidFill>
                <a:latin typeface="HG丸ｺﾞｼｯｸM-PRO" panose="020F0600000000000000" pitchFamily="50" charset="-128"/>
                <a:ea typeface="HG丸ｺﾞｼｯｸM-PRO" panose="020F0600000000000000" pitchFamily="50" charset="-128"/>
              </a:rPr>
              <a:t>健康・安全</a:t>
            </a:r>
            <a:r>
              <a:rPr lang="ja-JP" altLang="en-US" sz="2000" dirty="0">
                <a:latin typeface="HG丸ｺﾞｼｯｸM-PRO" panose="020F0600000000000000" pitchFamily="50" charset="-128"/>
                <a:ea typeface="HG丸ｺﾞｼｯｸM-PRO" panose="020F0600000000000000" pitchFamily="50" charset="-128"/>
              </a:rPr>
              <a:t>・</a:t>
            </a:r>
            <a:r>
              <a:rPr lang="ja-JP" altLang="en-US" sz="2000" b="1" dirty="0">
                <a:solidFill>
                  <a:srgbClr val="0033CC"/>
                </a:solidFill>
                <a:highlight>
                  <a:srgbClr val="FFFF00"/>
                </a:highlight>
                <a:latin typeface="HG丸ｺﾞｼｯｸM-PRO" panose="020F0600000000000000" pitchFamily="50" charset="-128"/>
                <a:ea typeface="HG丸ｺﾞｼｯｸM-PRO" panose="020F0600000000000000" pitchFamily="50" charset="-128"/>
              </a:rPr>
              <a:t>生活リスク</a:t>
            </a:r>
            <a:r>
              <a:rPr lang="ja-JP" altLang="en-US" sz="2000" dirty="0">
                <a:latin typeface="HG丸ｺﾞｼｯｸM-PRO" panose="020F0600000000000000" pitchFamily="50" charset="-128"/>
                <a:ea typeface="HG丸ｺﾞｼｯｸM-PRO" panose="020F0600000000000000" pitchFamily="50" charset="-128"/>
              </a:rPr>
              <a:t>」問題を対話中心に学習</a:t>
            </a:r>
            <a:endParaRPr lang="en-US" altLang="ja-JP" sz="2000" dirty="0">
              <a:latin typeface="HG丸ｺﾞｼｯｸM-PRO" panose="020F0600000000000000" pitchFamily="50" charset="-128"/>
              <a:ea typeface="HG丸ｺﾞｼｯｸM-PRO" panose="020F0600000000000000" pitchFamily="50" charset="-128"/>
            </a:endParaRPr>
          </a:p>
          <a:p>
            <a:endParaRPr lang="en-US" altLang="ja-JP" sz="2000" dirty="0">
              <a:latin typeface="HG丸ｺﾞｼｯｸM-PRO" panose="020F0600000000000000" pitchFamily="50" charset="-128"/>
              <a:ea typeface="HG丸ｺﾞｼｯｸM-PRO" panose="020F0600000000000000" pitchFamily="50" charset="-128"/>
            </a:endParaRPr>
          </a:p>
        </p:txBody>
      </p:sp>
      <p:sp>
        <p:nvSpPr>
          <p:cNvPr id="2" name="スライド番号プレースホルダー 3">
            <a:extLst>
              <a:ext uri="{FF2B5EF4-FFF2-40B4-BE49-F238E27FC236}">
                <a16:creationId xmlns:a16="http://schemas.microsoft.com/office/drawing/2014/main" id="{22409B7E-33CB-2B70-F3A2-6BD37D8C1AC6}"/>
              </a:ext>
            </a:extLst>
          </p:cNvPr>
          <p:cNvSpPr>
            <a:spLocks noGrp="1"/>
          </p:cNvSpPr>
          <p:nvPr>
            <p:ph type="sldNum" sz="quarter" idx="12"/>
          </p:nvPr>
        </p:nvSpPr>
        <p:spPr>
          <a:xfrm>
            <a:off x="6893406" y="6321194"/>
            <a:ext cx="2057400" cy="273844"/>
          </a:xfrm>
        </p:spPr>
        <p:txBody>
          <a:bodyPr/>
          <a:lstStyle/>
          <a:p>
            <a:fld id="{6D22F896-40B5-4ADD-8801-0D06FADFA095}" type="slidenum">
              <a:rPr lang="en-US" sz="2400" b="1">
                <a:solidFill>
                  <a:schemeClr val="tx1"/>
                </a:solidFill>
                <a:latin typeface="HG丸ｺﾞｼｯｸM-PRO" panose="020F0600000000000000" pitchFamily="50" charset="-128"/>
                <a:ea typeface="HG丸ｺﾞｼｯｸM-PRO" panose="020F0600000000000000" pitchFamily="50" charset="-128"/>
              </a:rPr>
              <a:t>4</a:t>
            </a:fld>
            <a:endParaRPr lang="en-US" sz="2400" b="1"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05148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934D2BE-DDB5-D8DF-0893-B14D1204010E}"/>
              </a:ext>
            </a:extLst>
          </p:cNvPr>
          <p:cNvSpPr txBox="1"/>
          <p:nvPr/>
        </p:nvSpPr>
        <p:spPr>
          <a:xfrm>
            <a:off x="722158" y="2357759"/>
            <a:ext cx="7699684" cy="3816429"/>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ja-JP" b="1" u="heavy" dirty="0">
                <a:latin typeface="HG丸ｺﾞｼｯｸM-PRO" panose="020F0600000000000000" pitchFamily="50" charset="-128"/>
                <a:ea typeface="HG丸ｺﾞｼｯｸM-PRO" panose="020F0600000000000000" pitchFamily="50" charset="-128"/>
              </a:rPr>
              <a:t>変形労働時間制</a:t>
            </a:r>
            <a:r>
              <a:rPr lang="ja-JP" altLang="en-US" b="1" u="heavy" dirty="0">
                <a:latin typeface="HG丸ｺﾞｼｯｸM-PRO" panose="020F0600000000000000" pitchFamily="50" charset="-128"/>
                <a:ea typeface="HG丸ｺﾞｼｯｸM-PRO" panose="020F0600000000000000" pitchFamily="50" charset="-128"/>
              </a:rPr>
              <a:t>が制定された法律の</a:t>
            </a:r>
            <a:r>
              <a:rPr lang="ja-JP" altLang="ja-JP" b="1" u="heavy" dirty="0">
                <a:latin typeface="HG丸ｺﾞｼｯｸM-PRO" panose="020F0600000000000000" pitchFamily="50" charset="-128"/>
                <a:ea typeface="HG丸ｺﾞｼｯｸM-PRO" panose="020F0600000000000000" pitchFamily="50" charset="-128"/>
              </a:rPr>
              <a:t>【目的・趣旨</a:t>
            </a:r>
            <a:r>
              <a:rPr lang="ja-JP" altLang="en-US" b="1" u="heavy" dirty="0">
                <a:latin typeface="HG丸ｺﾞｼｯｸM-PRO" panose="020F0600000000000000" pitchFamily="50" charset="-128"/>
                <a:ea typeface="HG丸ｺﾞｼｯｸM-PRO" panose="020F0600000000000000" pitchFamily="50" charset="-128"/>
              </a:rPr>
              <a:t>・要件</a:t>
            </a:r>
            <a:r>
              <a:rPr lang="ja-JP" altLang="ja-JP" b="1" u="heavy" dirty="0">
                <a:latin typeface="HG丸ｺﾞｼｯｸM-PRO" panose="020F0600000000000000" pitchFamily="50" charset="-128"/>
                <a:ea typeface="HG丸ｺﾞｼｯｸM-PRO" panose="020F0600000000000000" pitchFamily="50" charset="-128"/>
              </a:rPr>
              <a:t>】</a:t>
            </a:r>
            <a:r>
              <a:rPr lang="ja-JP" altLang="en-US" b="1" u="heavy" dirty="0">
                <a:latin typeface="HG丸ｺﾞｼｯｸM-PRO" panose="020F0600000000000000" pitchFamily="50" charset="-128"/>
                <a:ea typeface="HG丸ｺﾞｼｯｸM-PRO" panose="020F0600000000000000" pitchFamily="50" charset="-128"/>
              </a:rPr>
              <a:t>とは</a:t>
            </a:r>
            <a:endParaRPr lang="ja-JP" altLang="ja-JP" b="1" dirty="0">
              <a:latin typeface="HG丸ｺﾞｼｯｸM-PRO" panose="020F0600000000000000" pitchFamily="50" charset="-128"/>
              <a:ea typeface="HG丸ｺﾞｼｯｸM-PRO" panose="020F0600000000000000" pitchFamily="50" charset="-128"/>
            </a:endParaRPr>
          </a:p>
          <a:p>
            <a:r>
              <a:rPr lang="en-US" altLang="ja-JP" b="1" dirty="0">
                <a:latin typeface="HG丸ｺﾞｼｯｸM-PRO" panose="020F0600000000000000" pitchFamily="50" charset="-128"/>
                <a:ea typeface="HG丸ｺﾞｼｯｸM-PRO" panose="020F0600000000000000" pitchFamily="50" charset="-128"/>
              </a:rPr>
              <a:t> </a:t>
            </a:r>
            <a:endParaRPr lang="ja-JP" altLang="ja-JP" b="1" dirty="0">
              <a:latin typeface="HG丸ｺﾞｼｯｸM-PRO" panose="020F0600000000000000" pitchFamily="50" charset="-128"/>
              <a:ea typeface="HG丸ｺﾞｼｯｸM-PRO" panose="020F0600000000000000" pitchFamily="50" charset="-128"/>
            </a:endParaRPr>
          </a:p>
          <a:p>
            <a:r>
              <a:rPr lang="ja-JP" altLang="ja-JP" b="1" dirty="0">
                <a:latin typeface="HG丸ｺﾞｼｯｸM-PRO" panose="020F0600000000000000" pitchFamily="50" charset="-128"/>
                <a:ea typeface="HG丸ｺﾞｼｯｸM-PRO" panose="020F0600000000000000" pitchFamily="50" charset="-128"/>
              </a:rPr>
              <a:t>１．目的　総労働時間短縮</a:t>
            </a:r>
            <a:endParaRPr lang="en-US" altLang="ja-JP" b="1" dirty="0">
              <a:latin typeface="HG丸ｺﾞｼｯｸM-PRO" panose="020F0600000000000000" pitchFamily="50" charset="-128"/>
              <a:ea typeface="HG丸ｺﾞｼｯｸM-PRO" panose="020F0600000000000000" pitchFamily="50" charset="-128"/>
            </a:endParaRPr>
          </a:p>
          <a:p>
            <a:endParaRPr lang="ja-JP" altLang="ja-JP" b="1" dirty="0">
              <a:latin typeface="HG丸ｺﾞｼｯｸM-PRO" panose="020F0600000000000000" pitchFamily="50" charset="-128"/>
              <a:ea typeface="HG丸ｺﾞｼｯｸM-PRO" panose="020F0600000000000000" pitchFamily="50" charset="-128"/>
            </a:endParaRPr>
          </a:p>
          <a:p>
            <a:r>
              <a:rPr lang="ja-JP" altLang="ja-JP" b="1" dirty="0">
                <a:latin typeface="HG丸ｺﾞｼｯｸM-PRO" panose="020F0600000000000000" pitchFamily="50" charset="-128"/>
                <a:ea typeface="HG丸ｺﾞｼｯｸM-PRO" panose="020F0600000000000000" pitchFamily="50" charset="-128"/>
              </a:rPr>
              <a:t>２．趣旨　</a:t>
            </a:r>
            <a:r>
              <a:rPr lang="ja-JP" altLang="en-US" b="1" dirty="0">
                <a:latin typeface="HG丸ｺﾞｼｯｸM-PRO" panose="020F0600000000000000" pitchFamily="50" charset="-128"/>
                <a:ea typeface="HG丸ｺﾞｼｯｸM-PRO" panose="020F0600000000000000" pitchFamily="50" charset="-128"/>
              </a:rPr>
              <a:t>総労働時間を短縮する「</a:t>
            </a:r>
            <a:r>
              <a:rPr lang="ja-JP" altLang="ja-JP" b="1" dirty="0">
                <a:latin typeface="HG丸ｺﾞｼｯｸM-PRO" panose="020F0600000000000000" pitchFamily="50" charset="-128"/>
                <a:ea typeface="HG丸ｺﾞｼｯｸM-PRO" panose="020F0600000000000000" pitchFamily="50" charset="-128"/>
              </a:rPr>
              <a:t>労働者保護</a:t>
            </a:r>
            <a:r>
              <a:rPr lang="ja-JP" altLang="en-US" b="1" dirty="0">
                <a:latin typeface="HG丸ｺﾞｼｯｸM-PRO" panose="020F0600000000000000" pitchFamily="50" charset="-128"/>
                <a:ea typeface="HG丸ｺﾞｼｯｸM-PRO" panose="020F0600000000000000" pitchFamily="50" charset="-128"/>
              </a:rPr>
              <a:t>」</a:t>
            </a:r>
            <a:r>
              <a:rPr lang="ja-JP" altLang="ja-JP" b="1" dirty="0">
                <a:latin typeface="HG丸ｺﾞｼｯｸM-PRO" panose="020F0600000000000000" pitchFamily="50" charset="-128"/>
                <a:ea typeface="HG丸ｺﾞｼｯｸM-PRO" panose="020F0600000000000000" pitchFamily="50" charset="-128"/>
              </a:rPr>
              <a:t>の観点が必要</a:t>
            </a:r>
            <a:endParaRPr lang="en-US" altLang="ja-JP" b="1" dirty="0">
              <a:latin typeface="HG丸ｺﾞｼｯｸM-PRO" panose="020F0600000000000000" pitchFamily="50" charset="-128"/>
              <a:ea typeface="HG丸ｺﾞｼｯｸM-PRO" panose="020F0600000000000000" pitchFamily="50" charset="-128"/>
            </a:endParaRPr>
          </a:p>
          <a:p>
            <a:endParaRPr lang="ja-JP" altLang="ja-JP" b="1" dirty="0">
              <a:latin typeface="HG丸ｺﾞｼｯｸM-PRO" panose="020F0600000000000000" pitchFamily="50" charset="-128"/>
              <a:ea typeface="HG丸ｺﾞｼｯｸM-PRO" panose="020F0600000000000000" pitchFamily="50" charset="-128"/>
            </a:endParaRPr>
          </a:p>
          <a:p>
            <a:r>
              <a:rPr lang="ja-JP" altLang="en-US" b="1" dirty="0">
                <a:latin typeface="HG丸ｺﾞｼｯｸM-PRO" panose="020F0600000000000000" pitchFamily="50" charset="-128"/>
                <a:ea typeface="HG丸ｺﾞｼｯｸM-PRO" panose="020F0600000000000000" pitchFamily="50" charset="-128"/>
              </a:rPr>
              <a:t>３．</a:t>
            </a:r>
            <a:r>
              <a:rPr lang="ja-JP" altLang="en-US" b="1" dirty="0">
                <a:solidFill>
                  <a:schemeClr val="tx1"/>
                </a:solidFill>
                <a:latin typeface="HG丸ｺﾞｼｯｸM-PRO" panose="020F0600000000000000" pitchFamily="50" charset="-128"/>
                <a:ea typeface="HG丸ｺﾞｼｯｸM-PRO" panose="020F0600000000000000" pitchFamily="50" charset="-128"/>
              </a:rPr>
              <a:t>要件</a:t>
            </a:r>
            <a:r>
              <a:rPr lang="en-US" altLang="ja-JP" sz="1400" b="1" dirty="0">
                <a:solidFill>
                  <a:schemeClr val="tx1"/>
                </a:solidFill>
                <a:latin typeface="HG丸ｺﾞｼｯｸM-PRO" panose="020F0600000000000000" pitchFamily="50" charset="-128"/>
                <a:ea typeface="HG丸ｺﾞｼｯｸM-PRO" panose="020F0600000000000000" pitchFamily="50" charset="-128"/>
              </a:rPr>
              <a:t>※</a:t>
            </a:r>
            <a:r>
              <a:rPr lang="ja-JP" altLang="en-US" b="1" dirty="0">
                <a:solidFill>
                  <a:schemeClr val="tx1"/>
                </a:solidFill>
                <a:latin typeface="HG丸ｺﾞｼｯｸM-PRO" panose="020F0600000000000000" pitchFamily="50" charset="-128"/>
                <a:ea typeface="HG丸ｺﾞｼｯｸM-PRO" panose="020F0600000000000000" pitchFamily="50" charset="-128"/>
              </a:rPr>
              <a:t>　</a:t>
            </a:r>
            <a:endParaRPr lang="en-US" altLang="ja-JP" b="1" dirty="0">
              <a:solidFill>
                <a:schemeClr val="tx1"/>
              </a:solidFill>
              <a:latin typeface="HG丸ｺﾞｼｯｸM-PRO" panose="020F0600000000000000" pitchFamily="50" charset="-128"/>
              <a:ea typeface="HG丸ｺﾞｼｯｸM-PRO" panose="020F0600000000000000" pitchFamily="50" charset="-128"/>
            </a:endParaRPr>
          </a:p>
          <a:p>
            <a:r>
              <a:rPr lang="ja-JP" altLang="en-US" b="1" dirty="0">
                <a:solidFill>
                  <a:srgbClr val="FF0000"/>
                </a:solidFill>
                <a:latin typeface="HG丸ｺﾞｼｯｸM-PRO" panose="020F0600000000000000" pitchFamily="50" charset="-128"/>
                <a:ea typeface="HG丸ｺﾞｼｯｸM-PRO" panose="020F0600000000000000" pitchFamily="50" charset="-128"/>
              </a:rPr>
              <a:t>①</a:t>
            </a:r>
            <a:r>
              <a:rPr lang="ja-JP" altLang="ja-JP" b="1" dirty="0">
                <a:solidFill>
                  <a:srgbClr val="FF0000"/>
                </a:solidFill>
                <a:latin typeface="HG丸ｺﾞｼｯｸM-PRO" panose="020F0600000000000000" pitchFamily="50" charset="-128"/>
                <a:ea typeface="HG丸ｺﾞｼｯｸM-PRO" panose="020F0600000000000000" pitchFamily="50" charset="-128"/>
              </a:rPr>
              <a:t>期間を定めたシフト表で</a:t>
            </a:r>
            <a:r>
              <a:rPr lang="ja-JP" altLang="en-US" b="1" dirty="0">
                <a:solidFill>
                  <a:srgbClr val="FF0000"/>
                </a:solidFill>
                <a:latin typeface="HG丸ｺﾞｼｯｸM-PRO" panose="020F0600000000000000" pitchFamily="50" charset="-128"/>
                <a:ea typeface="HG丸ｺﾞｼｯｸM-PRO" panose="020F0600000000000000" pitchFamily="50" charset="-128"/>
              </a:rPr>
              <a:t>「</a:t>
            </a:r>
            <a:r>
              <a:rPr lang="ja-JP" altLang="ja-JP" b="1" dirty="0">
                <a:solidFill>
                  <a:srgbClr val="FF0000"/>
                </a:solidFill>
                <a:latin typeface="HG丸ｺﾞｼｯｸM-PRO" panose="020F0600000000000000" pitchFamily="50" charset="-128"/>
                <a:ea typeface="HG丸ｺﾞｼｯｸM-PRO" panose="020F0600000000000000" pitchFamily="50" charset="-128"/>
              </a:rPr>
              <a:t>労働日と労働時間</a:t>
            </a:r>
            <a:r>
              <a:rPr lang="ja-JP" altLang="en-US" b="1" dirty="0">
                <a:solidFill>
                  <a:srgbClr val="FF0000"/>
                </a:solidFill>
                <a:latin typeface="HG丸ｺﾞｼｯｸM-PRO" panose="020F0600000000000000" pitchFamily="50" charset="-128"/>
                <a:ea typeface="HG丸ｺﾞｼｯｸM-PRO" panose="020F0600000000000000" pitchFamily="50" charset="-128"/>
              </a:rPr>
              <a:t>」</a:t>
            </a:r>
            <a:r>
              <a:rPr lang="ja-JP" altLang="ja-JP" b="1" dirty="0">
                <a:solidFill>
                  <a:srgbClr val="FF0000"/>
                </a:solidFill>
                <a:latin typeface="HG丸ｺﾞｼｯｸM-PRO" panose="020F0600000000000000" pitchFamily="50" charset="-128"/>
                <a:ea typeface="HG丸ｺﾞｼｯｸM-PRO" panose="020F0600000000000000" pitchFamily="50" charset="-128"/>
              </a:rPr>
              <a:t>を具体的に定めること</a:t>
            </a: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r>
              <a:rPr lang="ja-JP" altLang="ja-JP" b="1" dirty="0">
                <a:solidFill>
                  <a:srgbClr val="FF0000"/>
                </a:solidFill>
                <a:latin typeface="HG丸ｺﾞｼｯｸM-PRO" panose="020F0600000000000000" pitchFamily="50" charset="-128"/>
                <a:ea typeface="HG丸ｺﾞｼｯｸM-PRO" panose="020F0600000000000000" pitchFamily="50" charset="-128"/>
              </a:rPr>
              <a:t>一度定めシフト表（労働日と労働時間）は</a:t>
            </a:r>
            <a:r>
              <a:rPr lang="ja-JP" altLang="en-US" b="1" u="heavy" dirty="0">
                <a:solidFill>
                  <a:srgbClr val="FF0000"/>
                </a:solidFill>
                <a:latin typeface="HG丸ｺﾞｼｯｸM-PRO" panose="020F0600000000000000" pitchFamily="50" charset="-128"/>
                <a:ea typeface="HG丸ｺﾞｼｯｸM-PRO" panose="020F0600000000000000" pitchFamily="50" charset="-128"/>
              </a:rPr>
              <a:t>使用者都合で任意</a:t>
            </a:r>
            <a:r>
              <a:rPr lang="ja-JP" altLang="ja-JP" b="1" u="heavy" dirty="0">
                <a:solidFill>
                  <a:srgbClr val="FF0000"/>
                </a:solidFill>
                <a:latin typeface="HG丸ｺﾞｼｯｸM-PRO" panose="020F0600000000000000" pitchFamily="50" charset="-128"/>
                <a:ea typeface="HG丸ｺﾞｼｯｸM-PRO" panose="020F0600000000000000" pitchFamily="50" charset="-128"/>
              </a:rPr>
              <a:t>に変更できません。</a:t>
            </a:r>
            <a:endParaRPr lang="en-US" altLang="ja-JP" b="1" u="heavy" dirty="0">
              <a:solidFill>
                <a:srgbClr val="FF0000"/>
              </a:solidFill>
              <a:latin typeface="HG丸ｺﾞｼｯｸM-PRO" panose="020F0600000000000000" pitchFamily="50" charset="-128"/>
              <a:ea typeface="HG丸ｺﾞｼｯｸM-PRO" panose="020F0600000000000000" pitchFamily="50" charset="-128"/>
            </a:endParaRPr>
          </a:p>
          <a:p>
            <a:endParaRPr lang="en-US" altLang="ja-JP" sz="1600" b="1" dirty="0">
              <a:solidFill>
                <a:schemeClr val="tx1"/>
              </a:solidFill>
              <a:latin typeface="HG丸ｺﾞｼｯｸM-PRO" panose="020F0600000000000000" pitchFamily="50" charset="-128"/>
              <a:ea typeface="HG丸ｺﾞｼｯｸM-PRO" panose="020F0600000000000000" pitchFamily="50" charset="-128"/>
            </a:endParaRPr>
          </a:p>
          <a:p>
            <a:r>
              <a:rPr lang="ja-JP" altLang="en-US" b="1" dirty="0">
                <a:solidFill>
                  <a:schemeClr val="tx1"/>
                </a:solidFill>
                <a:latin typeface="HG丸ｺﾞｼｯｸM-PRO" panose="020F0600000000000000" pitchFamily="50" charset="-128"/>
                <a:ea typeface="HG丸ｺﾞｼｯｸM-PRO" panose="020F0600000000000000" pitchFamily="50" charset="-128"/>
              </a:rPr>
              <a:t>４．</a:t>
            </a:r>
            <a:r>
              <a:rPr lang="ja-JP" altLang="ja-JP" b="1" dirty="0">
                <a:latin typeface="HG丸ｺﾞｼｯｸM-PRO" panose="020F0600000000000000" pitchFamily="50" charset="-128"/>
                <a:ea typeface="HG丸ｺﾞｼｯｸM-PRO" panose="020F0600000000000000" pitchFamily="50" charset="-128"/>
              </a:rPr>
              <a:t>対象　繁忙・閑散期が明確な業種</a:t>
            </a:r>
            <a:r>
              <a:rPr lang="ja-JP" altLang="en-US" b="1" dirty="0">
                <a:latin typeface="HG丸ｺﾞｼｯｸM-PRO" panose="020F0600000000000000" pitchFamily="50" charset="-128"/>
                <a:ea typeface="HG丸ｺﾞｼｯｸM-PRO" panose="020F0600000000000000" pitchFamily="50" charset="-128"/>
              </a:rPr>
              <a:t>、事業場</a:t>
            </a:r>
            <a:endParaRPr lang="en-US" altLang="ja-JP" b="1"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600" b="1" dirty="0">
              <a:solidFill>
                <a:schemeClr val="tx1"/>
              </a:solidFill>
              <a:latin typeface="HG丸ｺﾞｼｯｸM-PRO" panose="020F0600000000000000" pitchFamily="50" charset="-128"/>
              <a:ea typeface="HG丸ｺﾞｼｯｸM-PRO" panose="020F0600000000000000" pitchFamily="50" charset="-128"/>
            </a:endParaRPr>
          </a:p>
          <a:p>
            <a:r>
              <a:rPr lang="en-US" altLang="ja-JP"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a:solidFill>
                  <a:schemeClr val="tx1"/>
                </a:solidFill>
                <a:latin typeface="HG丸ｺﾞｼｯｸM-PRO" panose="020F0600000000000000" pitchFamily="50" charset="-128"/>
                <a:ea typeface="HG丸ｺﾞｼｯｸM-PRO" panose="020F0600000000000000" pitchFamily="50" charset="-128"/>
              </a:rPr>
              <a:t>出典元：厚労省・都道府県労働局・労働基準監督署／リーフレットシリーズ労基法</a:t>
            </a:r>
            <a:r>
              <a:rPr lang="en-US" altLang="ja-JP" sz="1200" dirty="0">
                <a:solidFill>
                  <a:schemeClr val="tx1"/>
                </a:solidFill>
                <a:latin typeface="HG丸ｺﾞｼｯｸM-PRO" panose="020F0600000000000000" pitchFamily="50" charset="-128"/>
                <a:ea typeface="HG丸ｺﾞｼｯｸM-PRO" panose="020F0600000000000000" pitchFamily="50" charset="-128"/>
              </a:rPr>
              <a:t>32</a:t>
            </a:r>
            <a:r>
              <a:rPr lang="ja-JP" altLang="en-US" sz="1200" dirty="0">
                <a:solidFill>
                  <a:schemeClr val="tx1"/>
                </a:solidFill>
                <a:latin typeface="HG丸ｺﾞｼｯｸM-PRO" panose="020F0600000000000000" pitchFamily="50" charset="-128"/>
                <a:ea typeface="HG丸ｺﾞｼｯｸM-PRO" panose="020F0600000000000000" pitchFamily="50" charset="-128"/>
              </a:rPr>
              <a:t>条の２（</a:t>
            </a:r>
            <a:r>
              <a:rPr lang="en-US" altLang="ja-JP" sz="1200" dirty="0">
                <a:solidFill>
                  <a:schemeClr val="tx1"/>
                </a:solidFill>
                <a:latin typeface="HG丸ｺﾞｼｯｸM-PRO" panose="020F0600000000000000" pitchFamily="50" charset="-128"/>
                <a:ea typeface="HG丸ｺﾞｼｯｸM-PRO" panose="020F0600000000000000" pitchFamily="50" charset="-128"/>
              </a:rPr>
              <a:t>H26.3</a:t>
            </a:r>
            <a:r>
              <a:rPr lang="ja-JP" altLang="en-US" sz="1200" dirty="0">
                <a:solidFill>
                  <a:schemeClr val="tx1"/>
                </a:solidFill>
                <a:latin typeface="HG丸ｺﾞｼｯｸM-PRO" panose="020F0600000000000000" pitchFamily="50" charset="-128"/>
                <a:ea typeface="HG丸ｺﾞｼｯｸM-PRO" panose="020F0600000000000000" pitchFamily="50" charset="-128"/>
              </a:rPr>
              <a:t>発）</a:t>
            </a:r>
            <a:endParaRPr lang="ja-JP" altLang="ja-JP"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79054906-DFCC-1483-D90E-0AC49F8EDDAD}"/>
              </a:ext>
            </a:extLst>
          </p:cNvPr>
          <p:cNvSpPr txBox="1"/>
          <p:nvPr/>
        </p:nvSpPr>
        <p:spPr>
          <a:xfrm>
            <a:off x="395536" y="332656"/>
            <a:ext cx="7920880" cy="1815882"/>
          </a:xfrm>
          <a:prstGeom prst="rect">
            <a:avLst/>
          </a:prstGeom>
          <a:noFill/>
        </p:spPr>
        <p:txBody>
          <a:bodyPr wrap="square" rtlCol="0" anchor="ctr">
            <a:spAutoFit/>
          </a:bodyPr>
          <a:lstStyle/>
          <a:p>
            <a:pPr algn="ctr"/>
            <a:r>
              <a:rPr lang="ja-JP" altLang="ja-JP" sz="2800" dirty="0">
                <a:latin typeface="HG丸ｺﾞｼｯｸM-PRO" panose="020F0600000000000000" pitchFamily="50" charset="-128"/>
                <a:ea typeface="HG丸ｺﾞｼｯｸM-PRO" panose="020F0600000000000000" pitchFamily="50" charset="-128"/>
              </a:rPr>
              <a:t>医療介護</a:t>
            </a:r>
            <a:r>
              <a:rPr lang="ja-JP" altLang="en-US" sz="2800" dirty="0">
                <a:latin typeface="HG丸ｺﾞｼｯｸM-PRO" panose="020F0600000000000000" pitchFamily="50" charset="-128"/>
                <a:ea typeface="HG丸ｺﾞｼｯｸM-PRO" panose="020F0600000000000000" pitchFamily="50" charset="-128"/>
              </a:rPr>
              <a:t>現場の長時間労働・</a:t>
            </a:r>
            <a:r>
              <a:rPr lang="ja-JP" altLang="ja-JP" sz="2800" dirty="0">
                <a:latin typeface="HG丸ｺﾞｼｯｸM-PRO" panose="020F0600000000000000" pitchFamily="50" charset="-128"/>
                <a:ea typeface="HG丸ｺﾞｼｯｸM-PRO" panose="020F0600000000000000" pitchFamily="50" charset="-128"/>
              </a:rPr>
              <a:t>２交代</a:t>
            </a:r>
            <a:r>
              <a:rPr lang="ja-JP" altLang="en-US" sz="2800" dirty="0">
                <a:latin typeface="HG丸ｺﾞｼｯｸM-PRO" panose="020F0600000000000000" pitchFamily="50" charset="-128"/>
                <a:ea typeface="HG丸ｺﾞｼｯｸM-PRO" panose="020F0600000000000000" pitchFamily="50" charset="-128"/>
              </a:rPr>
              <a:t>制勤務</a:t>
            </a:r>
            <a:endParaRPr lang="en-US" altLang="ja-JP" sz="2800" dirty="0">
              <a:latin typeface="HG丸ｺﾞｼｯｸM-PRO" panose="020F0600000000000000" pitchFamily="50" charset="-128"/>
              <a:ea typeface="HG丸ｺﾞｼｯｸM-PRO" panose="020F0600000000000000" pitchFamily="50" charset="-128"/>
            </a:endParaRPr>
          </a:p>
          <a:p>
            <a:pPr algn="ctr"/>
            <a:r>
              <a:rPr lang="en-US" altLang="ja-JP" sz="2800" dirty="0">
                <a:latin typeface="HG丸ｺﾞｼｯｸM-PRO" panose="020F0600000000000000" pitchFamily="50" charset="-128"/>
                <a:ea typeface="HG丸ｺﾞｼｯｸM-PRO" panose="020F0600000000000000" pitchFamily="50" charset="-128"/>
              </a:rPr>
              <a:t>12</a:t>
            </a:r>
            <a:r>
              <a:rPr lang="ja-JP" altLang="en-US" sz="2800" dirty="0">
                <a:latin typeface="HG丸ｺﾞｼｯｸM-PRO" panose="020F0600000000000000" pitchFamily="50" charset="-128"/>
                <a:ea typeface="HG丸ｺﾞｼｯｸM-PRO" panose="020F0600000000000000" pitchFamily="50" charset="-128"/>
              </a:rPr>
              <a:t>時間・</a:t>
            </a:r>
            <a:r>
              <a:rPr lang="en-US" altLang="ja-JP" sz="2800" dirty="0">
                <a:latin typeface="HG丸ｺﾞｼｯｸM-PRO" panose="020F0600000000000000" pitchFamily="50" charset="-128"/>
                <a:ea typeface="HG丸ｺﾞｼｯｸM-PRO" panose="020F0600000000000000" pitchFamily="50" charset="-128"/>
              </a:rPr>
              <a:t>16</a:t>
            </a:r>
            <a:r>
              <a:rPr lang="ja-JP" altLang="en-US" sz="2800" dirty="0">
                <a:latin typeface="HG丸ｺﾞｼｯｸM-PRO" panose="020F0600000000000000" pitchFamily="50" charset="-128"/>
                <a:ea typeface="HG丸ｺﾞｼｯｸM-PRO" panose="020F0600000000000000" pitchFamily="50" charset="-128"/>
              </a:rPr>
              <a:t>時間</a:t>
            </a:r>
            <a:r>
              <a:rPr lang="ja-JP" altLang="ja-JP" sz="2800" dirty="0">
                <a:latin typeface="HG丸ｺﾞｼｯｸM-PRO" panose="020F0600000000000000" pitchFamily="50" charset="-128"/>
                <a:ea typeface="HG丸ｺﾞｼｯｸM-PRO" panose="020F0600000000000000" pitchFamily="50" charset="-128"/>
              </a:rPr>
              <a:t>連続勤務</a:t>
            </a:r>
            <a:r>
              <a:rPr lang="ja-JP" altLang="en-US" sz="2800" dirty="0">
                <a:latin typeface="HG丸ｺﾞｼｯｸM-PRO" panose="020F0600000000000000" pitchFamily="50" charset="-128"/>
                <a:ea typeface="HG丸ｺﾞｼｯｸM-PRO" panose="020F0600000000000000" pitchFamily="50" charset="-128"/>
              </a:rPr>
              <a:t>の問題</a:t>
            </a:r>
            <a:endParaRPr lang="en-US" altLang="ja-JP" sz="2800" dirty="0">
              <a:latin typeface="HG丸ｺﾞｼｯｸM-PRO" panose="020F0600000000000000" pitchFamily="50" charset="-128"/>
              <a:ea typeface="HG丸ｺﾞｼｯｸM-PRO" panose="020F0600000000000000" pitchFamily="50" charset="-128"/>
            </a:endParaRPr>
          </a:p>
          <a:p>
            <a:pPr algn="ctr"/>
            <a:r>
              <a:rPr lang="ja-JP" altLang="en-US" sz="2800" b="1" dirty="0">
                <a:solidFill>
                  <a:srgbClr val="FF0000"/>
                </a:solidFill>
                <a:latin typeface="HG丸ｺﾞｼｯｸM-PRO" panose="020F0600000000000000" pitchFamily="50" charset="-128"/>
                <a:ea typeface="HG丸ｺﾞｼｯｸM-PRO" panose="020F0600000000000000" pitchFamily="50" charset="-128"/>
              </a:rPr>
              <a:t>月単位の変形労働時間制（法律）が制定された</a:t>
            </a:r>
            <a:endParaRPr lang="en-US" altLang="ja-JP" sz="2800" b="1" dirty="0">
              <a:solidFill>
                <a:srgbClr val="FF0000"/>
              </a:solidFill>
              <a:latin typeface="HG丸ｺﾞｼｯｸM-PRO" panose="020F0600000000000000" pitchFamily="50" charset="-128"/>
              <a:ea typeface="HG丸ｺﾞｼｯｸM-PRO" panose="020F0600000000000000" pitchFamily="50" charset="-128"/>
            </a:endParaRPr>
          </a:p>
          <a:p>
            <a:pPr algn="ctr"/>
            <a:r>
              <a:rPr lang="ja-JP" altLang="en-US" sz="2800" b="1" dirty="0">
                <a:solidFill>
                  <a:srgbClr val="FF0000"/>
                </a:solidFill>
                <a:latin typeface="HG丸ｺﾞｼｯｸM-PRO" panose="020F0600000000000000" pitchFamily="50" charset="-128"/>
                <a:ea typeface="HG丸ｺﾞｼｯｸM-PRO" panose="020F0600000000000000" pitchFamily="50" charset="-128"/>
              </a:rPr>
              <a:t>「目的・趣旨」等の要件を満たすのは困難</a:t>
            </a:r>
            <a:endParaRPr lang="ja-JP" altLang="ja-JP" sz="28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2" name="スライド番号プレースホルダー 3">
            <a:extLst>
              <a:ext uri="{FF2B5EF4-FFF2-40B4-BE49-F238E27FC236}">
                <a16:creationId xmlns:a16="http://schemas.microsoft.com/office/drawing/2014/main" id="{8D44990A-8C30-5B9C-9376-1067B3D06E0A}"/>
              </a:ext>
            </a:extLst>
          </p:cNvPr>
          <p:cNvSpPr>
            <a:spLocks noGrp="1"/>
          </p:cNvSpPr>
          <p:nvPr>
            <p:ph type="sldNum" sz="quarter" idx="12"/>
          </p:nvPr>
        </p:nvSpPr>
        <p:spPr>
          <a:xfrm>
            <a:off x="8068732" y="6324600"/>
            <a:ext cx="802265" cy="412639"/>
          </a:xfrm>
        </p:spPr>
        <p:txBody>
          <a:bodyPr/>
          <a:lstStyle/>
          <a:p>
            <a:fld id="{6D22F896-40B5-4ADD-8801-0D06FADFA095}" type="slidenum">
              <a:rPr lang="en-US" sz="2400" b="1">
                <a:solidFill>
                  <a:schemeClr val="tx1"/>
                </a:solidFill>
                <a:latin typeface="HG丸ｺﾞｼｯｸM-PRO" panose="020F0600000000000000" pitchFamily="50" charset="-128"/>
                <a:ea typeface="HG丸ｺﾞｼｯｸM-PRO" panose="020F0600000000000000" pitchFamily="50" charset="-128"/>
              </a:rPr>
              <a:t>5</a:t>
            </a:fld>
            <a:endParaRPr lang="en-US" sz="2400" b="1"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19404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34EA9F-1C1C-2B79-CA31-61EEADF61A4B}"/>
              </a:ext>
            </a:extLst>
          </p:cNvPr>
          <p:cNvSpPr txBox="1"/>
          <p:nvPr/>
        </p:nvSpPr>
        <p:spPr>
          <a:xfrm>
            <a:off x="67733" y="145519"/>
            <a:ext cx="8974667" cy="523220"/>
          </a:xfrm>
          <a:prstGeom prst="rect">
            <a:avLst/>
          </a:prstGeom>
          <a:noFill/>
        </p:spPr>
        <p:txBody>
          <a:bodyPr wrap="square" rtlCol="0">
            <a:spAutoFit/>
          </a:bodyPr>
          <a:lstStyle/>
          <a:p>
            <a:r>
              <a:rPr kumimoji="1" lang="ja-JP" altLang="en-US" sz="2800" dirty="0">
                <a:latin typeface="HG丸ｺﾞｼｯｸM-PRO" panose="020F0600000000000000" pitchFamily="50" charset="-128"/>
                <a:ea typeface="HG丸ｺﾞｼｯｸM-PRO" panose="020F0600000000000000" pitchFamily="50" charset="-128"/>
              </a:rPr>
              <a:t>徳島県内の変則</a:t>
            </a:r>
            <a:r>
              <a:rPr kumimoji="1" lang="en-US" altLang="ja-JP" sz="2800" dirty="0">
                <a:latin typeface="HG丸ｺﾞｼｯｸM-PRO" panose="020F0600000000000000" pitchFamily="50" charset="-128"/>
                <a:ea typeface="HG丸ｺﾞｼｯｸM-PRO" panose="020F0600000000000000" pitchFamily="50" charset="-128"/>
              </a:rPr>
              <a:t>3</a:t>
            </a:r>
            <a:r>
              <a:rPr kumimoji="1" lang="ja-JP" altLang="en-US" sz="2800" dirty="0">
                <a:latin typeface="HG丸ｺﾞｼｯｸM-PRO" panose="020F0600000000000000" pitchFamily="50" charset="-128"/>
                <a:ea typeface="HG丸ｺﾞｼｯｸM-PRO" panose="020F0600000000000000" pitchFamily="50" charset="-128"/>
              </a:rPr>
              <a:t>交代、</a:t>
            </a:r>
            <a:r>
              <a:rPr kumimoji="1" lang="en-US" altLang="ja-JP" sz="2800" dirty="0">
                <a:latin typeface="HG丸ｺﾞｼｯｸM-PRO" panose="020F0600000000000000" pitchFamily="50" charset="-128"/>
                <a:ea typeface="HG丸ｺﾞｼｯｸM-PRO" panose="020F0600000000000000" pitchFamily="50" charset="-128"/>
              </a:rPr>
              <a:t>12</a:t>
            </a:r>
            <a:r>
              <a:rPr kumimoji="1" lang="ja-JP" altLang="en-US" sz="2800" dirty="0">
                <a:latin typeface="HG丸ｺﾞｼｯｸM-PRO" panose="020F0600000000000000" pitchFamily="50" charset="-128"/>
                <a:ea typeface="HG丸ｺﾞｼｯｸM-PRO" panose="020F0600000000000000" pitchFamily="50" charset="-128"/>
              </a:rPr>
              <a:t>時間半夜勤の勤務実態</a:t>
            </a:r>
          </a:p>
        </p:txBody>
      </p:sp>
      <p:sp>
        <p:nvSpPr>
          <p:cNvPr id="3" name="スライド番号プレースホルダー 3">
            <a:extLst>
              <a:ext uri="{FF2B5EF4-FFF2-40B4-BE49-F238E27FC236}">
                <a16:creationId xmlns:a16="http://schemas.microsoft.com/office/drawing/2014/main" id="{E0CB09B9-2911-D620-142D-B9C379728A9D}"/>
              </a:ext>
            </a:extLst>
          </p:cNvPr>
          <p:cNvSpPr>
            <a:spLocks noGrp="1"/>
          </p:cNvSpPr>
          <p:nvPr>
            <p:ph type="sldNum" sz="quarter" idx="12"/>
          </p:nvPr>
        </p:nvSpPr>
        <p:spPr>
          <a:xfrm>
            <a:off x="8240135" y="6223505"/>
            <a:ext cx="802265" cy="412639"/>
          </a:xfrm>
        </p:spPr>
        <p:txBody>
          <a:bodyPr/>
          <a:lstStyle/>
          <a:p>
            <a:fld id="{6D22F896-40B5-4ADD-8801-0D06FADFA095}" type="slidenum">
              <a:rPr lang="en-US" sz="2400" b="1">
                <a:solidFill>
                  <a:schemeClr val="tx1"/>
                </a:solidFill>
                <a:latin typeface="HG丸ｺﾞｼｯｸM-PRO" panose="020F0600000000000000" pitchFamily="50" charset="-128"/>
                <a:ea typeface="HG丸ｺﾞｼｯｸM-PRO" panose="020F0600000000000000" pitchFamily="50" charset="-128"/>
              </a:rPr>
              <a:t>6</a:t>
            </a:fld>
            <a:endParaRPr lang="en-US" sz="2400" b="1" dirty="0">
              <a:solidFill>
                <a:schemeClr val="tx1"/>
              </a:solidFill>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0826C603-0727-C1EB-B1E0-812E6D62AF85}"/>
              </a:ext>
            </a:extLst>
          </p:cNvPr>
          <p:cNvPicPr>
            <a:picLocks noChangeAspect="1"/>
          </p:cNvPicPr>
          <p:nvPr/>
        </p:nvPicPr>
        <p:blipFill>
          <a:blip r:embed="rId2"/>
          <a:srcRect l="37576" t="15576" r="12652" b="42606"/>
          <a:stretch>
            <a:fillRect/>
          </a:stretch>
        </p:blipFill>
        <p:spPr>
          <a:xfrm>
            <a:off x="182587" y="855508"/>
            <a:ext cx="8825406" cy="4714009"/>
          </a:xfrm>
          <a:prstGeom prst="rect">
            <a:avLst/>
          </a:prstGeom>
          <a:ln>
            <a:noFill/>
          </a:ln>
          <a:effectLst>
            <a:outerShdw blurRad="190500" algn="tl" rotWithShape="0">
              <a:srgbClr val="000000">
                <a:alpha val="70000"/>
              </a:srgbClr>
            </a:outerShdw>
          </a:effectLst>
        </p:spPr>
      </p:pic>
      <p:sp>
        <p:nvSpPr>
          <p:cNvPr id="14" name="楕円 13">
            <a:extLst>
              <a:ext uri="{FF2B5EF4-FFF2-40B4-BE49-F238E27FC236}">
                <a16:creationId xmlns:a16="http://schemas.microsoft.com/office/drawing/2014/main" id="{F7A5DAB0-927F-3D74-266A-ABEDC2E1907D}"/>
              </a:ext>
            </a:extLst>
          </p:cNvPr>
          <p:cNvSpPr/>
          <p:nvPr/>
        </p:nvSpPr>
        <p:spPr>
          <a:xfrm>
            <a:off x="7151728" y="4284673"/>
            <a:ext cx="644990" cy="4206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DA237F51-A5D2-9384-4CCA-316EAAA1DF86}"/>
              </a:ext>
            </a:extLst>
          </p:cNvPr>
          <p:cNvSpPr/>
          <p:nvPr/>
        </p:nvSpPr>
        <p:spPr>
          <a:xfrm>
            <a:off x="1322340" y="5079644"/>
            <a:ext cx="685799" cy="59574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308B9F82-0804-11CE-0728-5A9A4C41681C}"/>
              </a:ext>
            </a:extLst>
          </p:cNvPr>
          <p:cNvSpPr/>
          <p:nvPr/>
        </p:nvSpPr>
        <p:spPr>
          <a:xfrm>
            <a:off x="7110919" y="5109023"/>
            <a:ext cx="685799" cy="59574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2451B09-1DAF-FE58-22FD-917BD56F286C}"/>
              </a:ext>
            </a:extLst>
          </p:cNvPr>
          <p:cNvSpPr txBox="1"/>
          <p:nvPr/>
        </p:nvSpPr>
        <p:spPr>
          <a:xfrm>
            <a:off x="182587" y="5829521"/>
            <a:ext cx="834334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kumimoji="1" lang="ja-JP" altLang="en-US" dirty="0">
                <a:solidFill>
                  <a:schemeClr val="tx1"/>
                </a:solidFill>
                <a:latin typeface="HG丸ｺﾞｼｯｸM-PRO" panose="020F0600000000000000" pitchFamily="50" charset="-128"/>
                <a:ea typeface="HG丸ｺﾞｼｯｸM-PRO" panose="020F0600000000000000" pitchFamily="50" charset="-128"/>
              </a:rPr>
              <a:t>変形労働時間制導入職場では</a:t>
            </a:r>
            <a:r>
              <a:rPr kumimoji="1" lang="ja-JP" altLang="en-US" dirty="0">
                <a:solidFill>
                  <a:srgbClr val="FF0000"/>
                </a:solidFill>
                <a:latin typeface="HG丸ｺﾞｼｯｸM-PRO" panose="020F0600000000000000" pitchFamily="50" charset="-128"/>
                <a:ea typeface="HG丸ｺﾞｼｯｸM-PRO" panose="020F0600000000000000" pitchFamily="50" charset="-128"/>
              </a:rPr>
              <a:t>「勤務表を任意に変更してはいけない」</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と法律に定められています。しかし、その実態は日常的に変更され続けています。</a:t>
            </a:r>
            <a:endParaRPr kumimoji="1" lang="en-US" altLang="ja-JP" dirty="0">
              <a:solidFill>
                <a:schemeClr val="tx1"/>
              </a:solidFill>
              <a:latin typeface="HG丸ｺﾞｼｯｸM-PRO" panose="020F0600000000000000" pitchFamily="50" charset="-128"/>
              <a:ea typeface="HG丸ｺﾞｼｯｸM-PRO" panose="020F0600000000000000" pitchFamily="50" charset="-128"/>
            </a:endParaRPr>
          </a:p>
        </p:txBody>
      </p:sp>
      <p:sp>
        <p:nvSpPr>
          <p:cNvPr id="24" name="楕円 23">
            <a:extLst>
              <a:ext uri="{FF2B5EF4-FFF2-40B4-BE49-F238E27FC236}">
                <a16:creationId xmlns:a16="http://schemas.microsoft.com/office/drawing/2014/main" id="{172203D3-CD84-9E90-0A8E-11CD8545FF72}"/>
              </a:ext>
            </a:extLst>
          </p:cNvPr>
          <p:cNvSpPr/>
          <p:nvPr/>
        </p:nvSpPr>
        <p:spPr>
          <a:xfrm>
            <a:off x="3707320" y="2474159"/>
            <a:ext cx="550956" cy="3215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1CD1088B-819F-D72F-B14E-518B7C29750F}"/>
              </a:ext>
            </a:extLst>
          </p:cNvPr>
          <p:cNvSpPr/>
          <p:nvPr/>
        </p:nvSpPr>
        <p:spPr>
          <a:xfrm>
            <a:off x="3126047" y="2468854"/>
            <a:ext cx="581274" cy="3215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9FCFEB06-1539-024D-E3B8-5D1EA332742F}"/>
              </a:ext>
            </a:extLst>
          </p:cNvPr>
          <p:cNvSpPr/>
          <p:nvPr/>
        </p:nvSpPr>
        <p:spPr>
          <a:xfrm>
            <a:off x="3143438" y="2754822"/>
            <a:ext cx="685799" cy="3215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6EF079A6-8001-95B4-2A0B-F802EE0A4F45}"/>
              </a:ext>
            </a:extLst>
          </p:cNvPr>
          <p:cNvSpPr/>
          <p:nvPr/>
        </p:nvSpPr>
        <p:spPr>
          <a:xfrm>
            <a:off x="3126046" y="2129576"/>
            <a:ext cx="685799" cy="3215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D6A22B5F-5C0A-31C9-5409-908BAAA55404}"/>
              </a:ext>
            </a:extLst>
          </p:cNvPr>
          <p:cNvSpPr/>
          <p:nvPr/>
        </p:nvSpPr>
        <p:spPr>
          <a:xfrm>
            <a:off x="4840018" y="3942366"/>
            <a:ext cx="2881582" cy="389813"/>
          </a:xfrm>
          <a:prstGeom prst="roundRect">
            <a:avLst/>
          </a:prstGeom>
          <a:noFill/>
          <a:ln w="3810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73247A5C-B8F3-A123-E821-6A6929736A2E}"/>
              </a:ext>
            </a:extLst>
          </p:cNvPr>
          <p:cNvSpPr/>
          <p:nvPr/>
        </p:nvSpPr>
        <p:spPr>
          <a:xfrm>
            <a:off x="6024366" y="4859408"/>
            <a:ext cx="1127361" cy="390829"/>
          </a:xfrm>
          <a:prstGeom prst="roundRect">
            <a:avLst/>
          </a:prstGeom>
          <a:no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817B6E24-FDB5-C2F0-780C-0FFA09852E92}"/>
              </a:ext>
            </a:extLst>
          </p:cNvPr>
          <p:cNvSpPr/>
          <p:nvPr/>
        </p:nvSpPr>
        <p:spPr>
          <a:xfrm>
            <a:off x="273863" y="4790771"/>
            <a:ext cx="1061372" cy="39082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87F15285-C50C-A747-32FA-56B413815C19}"/>
              </a:ext>
            </a:extLst>
          </p:cNvPr>
          <p:cNvSpPr/>
          <p:nvPr/>
        </p:nvSpPr>
        <p:spPr>
          <a:xfrm>
            <a:off x="3191501" y="4790771"/>
            <a:ext cx="1010401" cy="44518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9E7D68C0-857E-91FC-B7ED-902BF9E161D0}"/>
              </a:ext>
            </a:extLst>
          </p:cNvPr>
          <p:cNvSpPr/>
          <p:nvPr/>
        </p:nvSpPr>
        <p:spPr>
          <a:xfrm>
            <a:off x="7859736" y="4859408"/>
            <a:ext cx="1010401" cy="41071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4FAB252-A3B2-9EBA-5B88-15D516BC2CC7}"/>
              </a:ext>
            </a:extLst>
          </p:cNvPr>
          <p:cNvSpPr txBox="1"/>
          <p:nvPr/>
        </p:nvSpPr>
        <p:spPr>
          <a:xfrm>
            <a:off x="208410" y="4384584"/>
            <a:ext cx="797169" cy="584775"/>
          </a:xfrm>
          <a:prstGeom prst="rect">
            <a:avLst/>
          </a:prstGeom>
          <a:noFill/>
        </p:spPr>
        <p:txBody>
          <a:bodyPr wrap="square" rtlCol="0">
            <a:spAutoFit/>
          </a:bodyPr>
          <a:lstStyle/>
          <a:p>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①</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2" name="テキスト ボックス 11">
            <a:extLst>
              <a:ext uri="{FF2B5EF4-FFF2-40B4-BE49-F238E27FC236}">
                <a16:creationId xmlns:a16="http://schemas.microsoft.com/office/drawing/2014/main" id="{2E18F7CC-9773-5C3A-DC03-1CC34DAD772C}"/>
              </a:ext>
            </a:extLst>
          </p:cNvPr>
          <p:cNvSpPr txBox="1"/>
          <p:nvPr/>
        </p:nvSpPr>
        <p:spPr>
          <a:xfrm>
            <a:off x="7819544" y="4460583"/>
            <a:ext cx="797169" cy="584775"/>
          </a:xfrm>
          <a:prstGeom prst="rect">
            <a:avLst/>
          </a:prstGeom>
          <a:noFill/>
        </p:spPr>
        <p:txBody>
          <a:bodyPr wrap="square" rtlCol="0">
            <a:spAutoFit/>
          </a:bodyPr>
          <a:lstStyle/>
          <a:p>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③</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E9D8BC26-17A6-3ED9-D19F-FB43C3958B84}"/>
              </a:ext>
            </a:extLst>
          </p:cNvPr>
          <p:cNvSpPr txBox="1"/>
          <p:nvPr/>
        </p:nvSpPr>
        <p:spPr>
          <a:xfrm>
            <a:off x="5895923" y="4401410"/>
            <a:ext cx="797169" cy="584775"/>
          </a:xfrm>
          <a:prstGeom prst="rect">
            <a:avLst/>
          </a:prstGeom>
          <a:noFill/>
        </p:spPr>
        <p:txBody>
          <a:bodyPr wrap="square" rtlCol="0">
            <a:spAutoFit/>
          </a:bodyPr>
          <a:lstStyle/>
          <a:p>
            <a:r>
              <a:rPr kumimoji="1" lang="ja-JP" altLang="en-US" sz="3200" b="1" dirty="0">
                <a:solidFill>
                  <a:srgbClr val="0033CC"/>
                </a:solidFill>
                <a:latin typeface="HG丸ｺﾞｼｯｸM-PRO" panose="020F0600000000000000" pitchFamily="50" charset="-128"/>
                <a:ea typeface="HG丸ｺﾞｼｯｸM-PRO" panose="020F0600000000000000" pitchFamily="50" charset="-128"/>
              </a:rPr>
              <a:t>④</a:t>
            </a:r>
            <a:endParaRPr kumimoji="1" lang="ja-JP" altLang="en-US" b="1" dirty="0">
              <a:solidFill>
                <a:srgbClr val="0033CC"/>
              </a:solidFill>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9AE5A107-C562-3EC6-3F84-701CC7DD31B6}"/>
              </a:ext>
            </a:extLst>
          </p:cNvPr>
          <p:cNvSpPr txBox="1"/>
          <p:nvPr/>
        </p:nvSpPr>
        <p:spPr>
          <a:xfrm>
            <a:off x="3075077" y="4404569"/>
            <a:ext cx="1434400" cy="584775"/>
          </a:xfrm>
          <a:prstGeom prst="rect">
            <a:avLst/>
          </a:prstGeom>
          <a:noFill/>
        </p:spPr>
        <p:txBody>
          <a:bodyPr wrap="square" rtlCol="0">
            <a:spAutoFit/>
          </a:bodyPr>
          <a:lstStyle/>
          <a:p>
            <a:r>
              <a:rPr kumimoji="1" lang="ja-JP" altLang="en-US" sz="3200" b="1" dirty="0">
                <a:solidFill>
                  <a:srgbClr val="FF0000"/>
                </a:solidFill>
                <a:latin typeface="HG丸ｺﾞｼｯｸM-PRO" panose="020F0600000000000000" pitchFamily="50" charset="-128"/>
                <a:ea typeface="HG丸ｺﾞｼｯｸM-PRO" panose="020F0600000000000000" pitchFamily="50" charset="-128"/>
              </a:rPr>
              <a:t>②</a:t>
            </a:r>
            <a:endParaRPr kumimoji="1"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908991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5E0A0-A078-C766-40FC-FC3CBB5DF565}"/>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185B571-987F-6ADB-FE87-DB320C8555F3}"/>
              </a:ext>
            </a:extLst>
          </p:cNvPr>
          <p:cNvSpPr txBox="1"/>
          <p:nvPr/>
        </p:nvSpPr>
        <p:spPr>
          <a:xfrm>
            <a:off x="281894" y="1459562"/>
            <a:ext cx="3880699"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 </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　残　日（日勤）</a:t>
            </a:r>
          </a:p>
          <a:p>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（準夜）、＝（深夜）、</a:t>
            </a:r>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2J 2S</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a:t>
            </a:r>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16</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時間半夜勤）</a:t>
            </a:r>
          </a:p>
          <a:p>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カ（会議）、れ（練習中）</a:t>
            </a:r>
          </a:p>
          <a:p>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カテは心臓カテーテル検査介助要因</a:t>
            </a:r>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病棟には不在</a:t>
            </a:r>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a:t>
            </a:r>
          </a:p>
          <a:p>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　休（休日）、</a:t>
            </a:r>
            <a:r>
              <a:rPr kumimoji="1" lang="en-US" altLang="ja-JP" sz="12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a:solidFill>
                  <a:schemeClr val="tx1"/>
                </a:solidFill>
                <a:latin typeface="HG丸ｺﾞｼｯｸM-PRO" panose="020F0600000000000000" pitchFamily="50" charset="-128"/>
                <a:ea typeface="HG丸ｺﾞｼｯｸM-PRO" panose="020F0600000000000000" pitchFamily="50" charset="-128"/>
              </a:rPr>
              <a:t>（午後が休み）</a:t>
            </a:r>
          </a:p>
        </p:txBody>
      </p:sp>
      <p:pic>
        <p:nvPicPr>
          <p:cNvPr id="7" name="図 6">
            <a:extLst>
              <a:ext uri="{FF2B5EF4-FFF2-40B4-BE49-F238E27FC236}">
                <a16:creationId xmlns:a16="http://schemas.microsoft.com/office/drawing/2014/main" id="{4B365719-FF43-616D-E00C-1416714E825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Lst>
          </a:blip>
          <a:stretch>
            <a:fillRect/>
          </a:stretch>
        </p:blipFill>
        <p:spPr>
          <a:xfrm>
            <a:off x="4543684" y="218758"/>
            <a:ext cx="4550323" cy="6417385"/>
          </a:xfrm>
          <a:prstGeom prst="rect">
            <a:avLst/>
          </a:prstGeom>
          <a:ln>
            <a:noFill/>
          </a:ln>
          <a:effectLst>
            <a:outerShdw blurRad="190500" algn="tl" rotWithShape="0">
              <a:srgbClr val="000000">
                <a:alpha val="70000"/>
              </a:srgbClr>
            </a:outerShdw>
          </a:effectLst>
        </p:spPr>
      </p:pic>
      <p:sp>
        <p:nvSpPr>
          <p:cNvPr id="2" name="テキスト ボックス 1">
            <a:extLst>
              <a:ext uri="{FF2B5EF4-FFF2-40B4-BE49-F238E27FC236}">
                <a16:creationId xmlns:a16="http://schemas.microsoft.com/office/drawing/2014/main" id="{6F404CD8-B387-5FE6-CDF5-0596D7F7ACDE}"/>
              </a:ext>
            </a:extLst>
          </p:cNvPr>
          <p:cNvSpPr txBox="1"/>
          <p:nvPr/>
        </p:nvSpPr>
        <p:spPr>
          <a:xfrm>
            <a:off x="264986" y="193070"/>
            <a:ext cx="3914516" cy="1077218"/>
          </a:xfrm>
          <a:prstGeom prst="rect">
            <a:avLst/>
          </a:prstGeom>
          <a:noFill/>
        </p:spPr>
        <p:txBody>
          <a:bodyPr wrap="square" rtlCol="0">
            <a:spAutoFit/>
          </a:bodyPr>
          <a:lstStyle/>
          <a:p>
            <a:r>
              <a:rPr kumimoji="1" lang="ja-JP" altLang="en-US" sz="2400" dirty="0">
                <a:latin typeface="HG丸ｺﾞｼｯｸM-PRO" panose="020F0600000000000000" pitchFamily="50" charset="-128"/>
                <a:ea typeface="HG丸ｺﾞｼｯｸM-PRO" panose="020F0600000000000000" pitchFamily="50" charset="-128"/>
              </a:rPr>
              <a:t>宮城県内の急性期病院</a:t>
            </a:r>
            <a:endParaRPr kumimoji="1" lang="en-US" altLang="ja-JP" sz="2400" dirty="0">
              <a:latin typeface="HG丸ｺﾞｼｯｸM-PRO" panose="020F0600000000000000" pitchFamily="50" charset="-128"/>
              <a:ea typeface="HG丸ｺﾞｼｯｸM-PRO" panose="020F0600000000000000" pitchFamily="50" charset="-128"/>
            </a:endParaRPr>
          </a:p>
          <a:p>
            <a:r>
              <a:rPr kumimoji="1" lang="en-US" altLang="ja-JP" sz="2000" dirty="0">
                <a:latin typeface="HG丸ｺﾞｼｯｸM-PRO" panose="020F0600000000000000" pitchFamily="50" charset="-128"/>
                <a:ea typeface="HG丸ｺﾞｼｯｸM-PRO" panose="020F0600000000000000" pitchFamily="50" charset="-128"/>
              </a:rPr>
              <a:t>2</a:t>
            </a:r>
            <a:r>
              <a:rPr kumimoji="1" lang="ja-JP" altLang="en-US" sz="2000" dirty="0">
                <a:latin typeface="HG丸ｺﾞｼｯｸM-PRO" panose="020F0600000000000000" pitchFamily="50" charset="-128"/>
                <a:ea typeface="HG丸ｺﾞｼｯｸM-PRO" panose="020F0600000000000000" pitchFamily="50" charset="-128"/>
              </a:rPr>
              <a:t>交代と</a:t>
            </a:r>
            <a:r>
              <a:rPr kumimoji="1" lang="en-US" altLang="ja-JP" sz="2000" dirty="0">
                <a:latin typeface="HG丸ｺﾞｼｯｸM-PRO" panose="020F0600000000000000" pitchFamily="50" charset="-128"/>
                <a:ea typeface="HG丸ｺﾞｼｯｸM-PRO" panose="020F0600000000000000" pitchFamily="50" charset="-128"/>
              </a:rPr>
              <a:t>3</a:t>
            </a:r>
            <a:r>
              <a:rPr kumimoji="1" lang="ja-JP" altLang="en-US" sz="2000" dirty="0">
                <a:latin typeface="HG丸ｺﾞｼｯｸM-PRO" panose="020F0600000000000000" pitchFamily="50" charset="-128"/>
                <a:ea typeface="HG丸ｺﾞｼｯｸM-PRO" panose="020F0600000000000000" pitchFamily="50" charset="-128"/>
              </a:rPr>
              <a:t>交代のミックス職場　</a:t>
            </a:r>
            <a:r>
              <a:rPr kumimoji="1" lang="en-US" altLang="ja-JP" sz="2000" dirty="0">
                <a:latin typeface="HG丸ｺﾞｼｯｸM-PRO" panose="020F0600000000000000" pitchFamily="50" charset="-128"/>
                <a:ea typeface="HG丸ｺﾞｼｯｸM-PRO" panose="020F0600000000000000" pitchFamily="50" charset="-128"/>
              </a:rPr>
              <a:t>16</a:t>
            </a:r>
            <a:r>
              <a:rPr kumimoji="1" lang="ja-JP" altLang="en-US" sz="2000" dirty="0">
                <a:latin typeface="HG丸ｺﾞｼｯｸM-PRO" panose="020F0600000000000000" pitchFamily="50" charset="-128"/>
                <a:ea typeface="HG丸ｺﾞｼｯｸM-PRO" panose="020F0600000000000000" pitchFamily="50" charset="-128"/>
              </a:rPr>
              <a:t>時間半夜勤の勤務実態</a:t>
            </a:r>
          </a:p>
        </p:txBody>
      </p:sp>
      <p:sp>
        <p:nvSpPr>
          <p:cNvPr id="3" name="スライド番号プレースホルダー 3">
            <a:extLst>
              <a:ext uri="{FF2B5EF4-FFF2-40B4-BE49-F238E27FC236}">
                <a16:creationId xmlns:a16="http://schemas.microsoft.com/office/drawing/2014/main" id="{41907127-3C88-C428-9989-56E4144712CB}"/>
              </a:ext>
            </a:extLst>
          </p:cNvPr>
          <p:cNvSpPr>
            <a:spLocks noGrp="1"/>
          </p:cNvSpPr>
          <p:nvPr>
            <p:ph type="sldNum" sz="quarter" idx="12"/>
          </p:nvPr>
        </p:nvSpPr>
        <p:spPr>
          <a:xfrm>
            <a:off x="8240135" y="6223505"/>
            <a:ext cx="802265" cy="412639"/>
          </a:xfrm>
        </p:spPr>
        <p:txBody>
          <a:bodyPr/>
          <a:lstStyle/>
          <a:p>
            <a:fld id="{6D22F896-40B5-4ADD-8801-0D06FADFA095}" type="slidenum">
              <a:rPr lang="en-US" sz="2400" b="1">
                <a:solidFill>
                  <a:schemeClr val="tx1"/>
                </a:solidFill>
                <a:latin typeface="HG丸ｺﾞｼｯｸM-PRO" panose="020F0600000000000000" pitchFamily="50" charset="-128"/>
                <a:ea typeface="HG丸ｺﾞｼｯｸM-PRO" panose="020F0600000000000000" pitchFamily="50" charset="-128"/>
              </a:rPr>
              <a:t>7</a:t>
            </a:fld>
            <a:endParaRPr 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7050A39F-D00D-3031-A34B-9709369EACDD}"/>
              </a:ext>
            </a:extLst>
          </p:cNvPr>
          <p:cNvSpPr txBox="1"/>
          <p:nvPr/>
        </p:nvSpPr>
        <p:spPr>
          <a:xfrm>
            <a:off x="281895" y="2882156"/>
            <a:ext cx="3897607" cy="1631216"/>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変形労働時間制導入職場では</a:t>
            </a:r>
            <a:r>
              <a:rPr kumimoji="1" lang="ja-JP" altLang="en-US" sz="2000" dirty="0">
                <a:solidFill>
                  <a:srgbClr val="FF0000"/>
                </a:solidFill>
                <a:latin typeface="HG丸ｺﾞｼｯｸM-PRO" panose="020F0600000000000000" pitchFamily="50" charset="-128"/>
                <a:ea typeface="HG丸ｺﾞｼｯｸM-PRO" panose="020F0600000000000000" pitchFamily="50" charset="-128"/>
              </a:rPr>
              <a:t>「勤務表を任意に変更してはいけない」</a:t>
            </a:r>
            <a:r>
              <a:rPr kumimoji="1" lang="ja-JP" altLang="en-US" sz="2000" dirty="0">
                <a:solidFill>
                  <a:schemeClr val="tx1"/>
                </a:solidFill>
                <a:latin typeface="HG丸ｺﾞｼｯｸM-PRO" panose="020F0600000000000000" pitchFamily="50" charset="-128"/>
                <a:ea typeface="HG丸ｺﾞｼｯｸM-PRO" panose="020F0600000000000000" pitchFamily="50" charset="-128"/>
              </a:rPr>
              <a:t>と法律に定められています。しかし、その実態は日常的に変更され続けています。</a:t>
            </a:r>
            <a:endParaRPr kumimoji="1" lang="en-US" altLang="ja-JP"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0" name="四角形: 角を丸くする 9">
            <a:extLst>
              <a:ext uri="{FF2B5EF4-FFF2-40B4-BE49-F238E27FC236}">
                <a16:creationId xmlns:a16="http://schemas.microsoft.com/office/drawing/2014/main" id="{F6D35B0E-ACAA-340D-3FA4-68179CF01D55}"/>
              </a:ext>
            </a:extLst>
          </p:cNvPr>
          <p:cNvSpPr/>
          <p:nvPr/>
        </p:nvSpPr>
        <p:spPr>
          <a:xfrm>
            <a:off x="6407809" y="2040120"/>
            <a:ext cx="934250" cy="389813"/>
          </a:xfrm>
          <a:prstGeom prst="roundRect">
            <a:avLst/>
          </a:prstGeom>
          <a:noFill/>
          <a:ln w="3810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C1292443-67C6-F430-A399-22F3C9953F8B}"/>
              </a:ext>
            </a:extLst>
          </p:cNvPr>
          <p:cNvSpPr/>
          <p:nvPr/>
        </p:nvSpPr>
        <p:spPr>
          <a:xfrm>
            <a:off x="6351261" y="4076596"/>
            <a:ext cx="503708" cy="4759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554038D6-FE75-88FF-6487-48F4AEE313BA}"/>
              </a:ext>
            </a:extLst>
          </p:cNvPr>
          <p:cNvSpPr/>
          <p:nvPr/>
        </p:nvSpPr>
        <p:spPr>
          <a:xfrm>
            <a:off x="6071089" y="779220"/>
            <a:ext cx="503708" cy="4759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3AC881EC-C4E0-CC9D-D97F-5345FEA70E21}"/>
              </a:ext>
            </a:extLst>
          </p:cNvPr>
          <p:cNvSpPr/>
          <p:nvPr/>
        </p:nvSpPr>
        <p:spPr>
          <a:xfrm>
            <a:off x="6407809" y="1409670"/>
            <a:ext cx="503708" cy="4759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2BB44D59-B533-DEB1-E86E-A532AE34ACB9}"/>
              </a:ext>
            </a:extLst>
          </p:cNvPr>
          <p:cNvSpPr/>
          <p:nvPr/>
        </p:nvSpPr>
        <p:spPr>
          <a:xfrm>
            <a:off x="6821103" y="2929119"/>
            <a:ext cx="503708" cy="4759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2133950B-1E67-12E3-B643-F7C8416B5F2B}"/>
              </a:ext>
            </a:extLst>
          </p:cNvPr>
          <p:cNvSpPr/>
          <p:nvPr/>
        </p:nvSpPr>
        <p:spPr>
          <a:xfrm>
            <a:off x="7248728" y="3459784"/>
            <a:ext cx="503708" cy="4759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3AA969C7-B882-6C93-46FA-9B67F7AC1CCB}"/>
              </a:ext>
            </a:extLst>
          </p:cNvPr>
          <p:cNvSpPr/>
          <p:nvPr/>
        </p:nvSpPr>
        <p:spPr>
          <a:xfrm>
            <a:off x="6351261" y="3459784"/>
            <a:ext cx="503708" cy="4759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吹き出し: 角を丸めた四角形 32">
            <a:extLst>
              <a:ext uri="{FF2B5EF4-FFF2-40B4-BE49-F238E27FC236}">
                <a16:creationId xmlns:a16="http://schemas.microsoft.com/office/drawing/2014/main" id="{7EB421CF-265F-1244-63E6-63D87C9EFA3E}"/>
              </a:ext>
            </a:extLst>
          </p:cNvPr>
          <p:cNvSpPr/>
          <p:nvPr/>
        </p:nvSpPr>
        <p:spPr>
          <a:xfrm>
            <a:off x="215446" y="5058784"/>
            <a:ext cx="4146147" cy="1577359"/>
          </a:xfrm>
          <a:prstGeom prst="wedgeRoundRectCallout">
            <a:avLst>
              <a:gd name="adj1" fmla="val 55292"/>
              <a:gd name="adj2" fmla="val 26654"/>
              <a:gd name="adj3" fmla="val 16667"/>
            </a:avLst>
          </a:prstGeom>
          <a:solidFill>
            <a:schemeClr val="bg1">
              <a:alpha val="60000"/>
            </a:schemeClr>
          </a:solid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C920EBE8-CB46-5171-01EF-1C840EB122BD}"/>
              </a:ext>
            </a:extLst>
          </p:cNvPr>
          <p:cNvSpPr txBox="1"/>
          <p:nvPr/>
        </p:nvSpPr>
        <p:spPr>
          <a:xfrm>
            <a:off x="339715" y="5229495"/>
            <a:ext cx="3897608" cy="1200329"/>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労働者の病休や年休申請の権利は保障されます。ただし、使用者都合で任意にシフト変更を行うことは認められていません。</a:t>
            </a:r>
            <a:endParaRPr kumimoji="1" lang="en-US" altLang="ja-JP" b="1" dirty="0">
              <a:latin typeface="HG丸ｺﾞｼｯｸM-PRO" panose="020F0600000000000000" pitchFamily="50" charset="-128"/>
              <a:ea typeface="HG丸ｺﾞｼｯｸM-PRO" panose="020F0600000000000000" pitchFamily="50" charset="-128"/>
            </a:endParaRPr>
          </a:p>
        </p:txBody>
      </p:sp>
      <p:sp>
        <p:nvSpPr>
          <p:cNvPr id="34" name="楕円 33">
            <a:extLst>
              <a:ext uri="{FF2B5EF4-FFF2-40B4-BE49-F238E27FC236}">
                <a16:creationId xmlns:a16="http://schemas.microsoft.com/office/drawing/2014/main" id="{843290D8-9279-C7CE-552A-B3D12C351613}"/>
              </a:ext>
            </a:extLst>
          </p:cNvPr>
          <p:cNvSpPr/>
          <p:nvPr/>
        </p:nvSpPr>
        <p:spPr>
          <a:xfrm>
            <a:off x="5102559" y="3189469"/>
            <a:ext cx="503708" cy="47596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3AF20E8B-1673-BC0B-8112-E1610C9AA83B}"/>
              </a:ext>
            </a:extLst>
          </p:cNvPr>
          <p:cNvSpPr/>
          <p:nvPr/>
        </p:nvSpPr>
        <p:spPr>
          <a:xfrm>
            <a:off x="5007695" y="6158863"/>
            <a:ext cx="1813408" cy="389813"/>
          </a:xfrm>
          <a:prstGeom prst="roundRect">
            <a:avLst/>
          </a:prstGeom>
          <a:noFill/>
          <a:ln w="3810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B19323DB-DF5E-D97B-3280-7726AE4E5CD3}"/>
              </a:ext>
            </a:extLst>
          </p:cNvPr>
          <p:cNvSpPr/>
          <p:nvPr/>
        </p:nvSpPr>
        <p:spPr>
          <a:xfrm>
            <a:off x="5911908" y="2929120"/>
            <a:ext cx="934250" cy="389813"/>
          </a:xfrm>
          <a:prstGeom prst="roundRect">
            <a:avLst/>
          </a:prstGeom>
          <a:noFill/>
          <a:ln w="3810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1978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3C68408-B0D6-42C0-A379-5C391BA8AAEA}"/>
              </a:ext>
            </a:extLst>
          </p:cNvPr>
          <p:cNvSpPr txBox="1"/>
          <p:nvPr/>
        </p:nvSpPr>
        <p:spPr>
          <a:xfrm>
            <a:off x="427114" y="632771"/>
            <a:ext cx="828977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dirty="0">
                <a:highlight>
                  <a:srgbClr val="FFFF00"/>
                </a:highlight>
                <a:latin typeface="HG丸ｺﾞｼｯｸM-PRO" panose="020F0600000000000000" pitchFamily="50" charset="-128"/>
                <a:ea typeface="HG丸ｺﾞｼｯｸM-PRO" panose="020F0600000000000000" pitchFamily="50" charset="-128"/>
              </a:rPr>
              <a:t>質問</a:t>
            </a:r>
            <a:r>
              <a:rPr lang="ja-JP" altLang="en-US" dirty="0">
                <a:latin typeface="HG丸ｺﾞｼｯｸM-PRO" panose="020F0600000000000000" pitchFamily="50" charset="-128"/>
                <a:ea typeface="HG丸ｺﾞｼｯｸM-PRO" panose="020F0600000000000000" pitchFamily="50" charset="-128"/>
              </a:rPr>
              <a:t>：</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月の変形労働時間制を導入した職場では「勤務表を任意に変更してはいけない」と法律に定められているそうですが、どういう意味ですか？</a:t>
            </a:r>
            <a:endParaRPr kumimoji="1" lang="en-US" altLang="ja-JP"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テキスト ボックス 5">
            <a:extLst>
              <a:ext uri="{FF2B5EF4-FFF2-40B4-BE49-F238E27FC236}">
                <a16:creationId xmlns:a16="http://schemas.microsoft.com/office/drawing/2014/main" id="{13E25F20-5294-443A-A375-DA1B9A5984A0}"/>
              </a:ext>
            </a:extLst>
          </p:cNvPr>
          <p:cNvSpPr txBox="1"/>
          <p:nvPr/>
        </p:nvSpPr>
        <p:spPr>
          <a:xfrm>
            <a:off x="457200" y="1700808"/>
            <a:ext cx="8259685" cy="449353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sz="2000" dirty="0">
                <a:highlight>
                  <a:srgbClr val="FFFF00"/>
                </a:highlight>
                <a:latin typeface="HG丸ｺﾞｼｯｸM-PRO" panose="020F0600000000000000" pitchFamily="50" charset="-128"/>
                <a:ea typeface="HG丸ｺﾞｼｯｸM-PRO" panose="020F0600000000000000" pitchFamily="50" charset="-128"/>
              </a:rPr>
              <a:t>回答</a:t>
            </a:r>
            <a:r>
              <a:rPr lang="ja-JP" altLang="en-US" sz="2000" dirty="0">
                <a:latin typeface="HG丸ｺﾞｼｯｸM-PRO" panose="020F0600000000000000" pitchFamily="50" charset="-128"/>
                <a:ea typeface="HG丸ｺﾞｼｯｸM-PRO" panose="020F0600000000000000" pitchFamily="50" charset="-128"/>
              </a:rPr>
              <a:t>：</a:t>
            </a:r>
            <a:r>
              <a:rPr lang="ja-JP" altLang="en-US" dirty="0">
                <a:latin typeface="HG丸ｺﾞｼｯｸM-PRO" panose="020F0600000000000000" pitchFamily="50" charset="-128"/>
                <a:ea typeface="HG丸ｺﾞｼｯｸM-PRO" panose="020F0600000000000000" pitchFamily="50" charset="-128"/>
              </a:rPr>
              <a:t>労働基準法３２条の①の</a:t>
            </a:r>
            <a:r>
              <a:rPr lang="ja-JP" altLang="en-US"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dirty="0">
                <a:solidFill>
                  <a:schemeClr val="tx1"/>
                </a:solidFill>
                <a:latin typeface="HG丸ｺﾞｼｯｸM-PRO" panose="020F0600000000000000" pitchFamily="50" charset="-128"/>
                <a:ea typeface="HG丸ｺﾞｼｯｸM-PRO" panose="020F0600000000000000" pitchFamily="50" charset="-128"/>
              </a:rPr>
              <a:t>月単位の変形労働時間制」</a:t>
            </a:r>
            <a:r>
              <a:rPr lang="ja-JP" altLang="en-US" dirty="0">
                <a:latin typeface="HG丸ｺﾞｼｯｸM-PRO" panose="020F0600000000000000" pitchFamily="50" charset="-128"/>
                <a:ea typeface="HG丸ｺﾞｼｯｸM-PRO" panose="020F0600000000000000" pitchFamily="50" charset="-128"/>
              </a:rPr>
              <a:t>を</a:t>
            </a:r>
            <a:r>
              <a:rPr kumimoji="1" lang="ja-JP" altLang="en-US" dirty="0">
                <a:latin typeface="HG丸ｺﾞｼｯｸM-PRO" panose="020F0600000000000000" pitchFamily="50" charset="-128"/>
                <a:ea typeface="HG丸ｺﾞｼｯｸM-PRO" panose="020F0600000000000000" pitchFamily="50" charset="-128"/>
              </a:rPr>
              <a:t>導入することで、２交替職場では１勤務あたり</a:t>
            </a:r>
            <a:r>
              <a:rPr kumimoji="1" lang="en-US" altLang="ja-JP" dirty="0">
                <a:latin typeface="HG丸ｺﾞｼｯｸM-PRO" panose="020F0600000000000000" pitchFamily="50" charset="-128"/>
                <a:ea typeface="HG丸ｺﾞｼｯｸM-PRO" panose="020F0600000000000000" pitchFamily="50" charset="-128"/>
              </a:rPr>
              <a:t>16</a:t>
            </a:r>
            <a:r>
              <a:rPr kumimoji="1" lang="ja-JP" altLang="en-US" dirty="0">
                <a:latin typeface="HG丸ｺﾞｼｯｸM-PRO" panose="020F0600000000000000" pitchFamily="50" charset="-128"/>
                <a:ea typeface="HG丸ｺﾞｼｯｸM-PRO" panose="020F0600000000000000" pitchFamily="50" charset="-128"/>
              </a:rPr>
              <a:t>時間の労働を強制しながら時間外労働手当が免除されます。使用者側には好都合な法律です。</a:t>
            </a:r>
            <a:endParaRPr kumimoji="1"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r>
              <a:rPr kumimoji="1" lang="ja-JP" altLang="en-US" dirty="0">
                <a:latin typeface="HG丸ｺﾞｼｯｸM-PRO" panose="020F0600000000000000" pitchFamily="50" charset="-128"/>
                <a:ea typeface="HG丸ｺﾞｼｯｸM-PRO" panose="020F0600000000000000" pitchFamily="50" charset="-128"/>
              </a:rPr>
              <a:t>ただし、この法律が制定された目的は</a:t>
            </a:r>
            <a:r>
              <a:rPr lang="ja-JP" altLang="en-US" b="1" dirty="0">
                <a:solidFill>
                  <a:srgbClr val="0000FF"/>
                </a:solidFill>
                <a:latin typeface="HG丸ｺﾞｼｯｸM-PRO" panose="020F0600000000000000" pitchFamily="50" charset="-128"/>
                <a:ea typeface="HG丸ｺﾞｼｯｸM-PRO" panose="020F0600000000000000" pitchFamily="50" charset="-128"/>
              </a:rPr>
              <a:t>閑散・繁忙</a:t>
            </a:r>
            <a:r>
              <a:rPr kumimoji="1" lang="ja-JP" altLang="en-US" b="1" dirty="0">
                <a:solidFill>
                  <a:srgbClr val="0000FF"/>
                </a:solidFill>
                <a:latin typeface="HG丸ｺﾞｼｯｸM-PRO" panose="020F0600000000000000" pitchFamily="50" charset="-128"/>
                <a:ea typeface="HG丸ｺﾞｼｯｸM-PRO" panose="020F0600000000000000" pitchFamily="50" charset="-128"/>
              </a:rPr>
              <a:t>期が明確な業種を対象に月単位もしくは年間の総労働時間を短縮</a:t>
            </a:r>
            <a:r>
              <a:rPr kumimoji="1" lang="ja-JP" altLang="en-US" dirty="0">
                <a:latin typeface="HG丸ｺﾞｼｯｸM-PRO" panose="020F0600000000000000" pitchFamily="50" charset="-128"/>
                <a:ea typeface="HG丸ｺﾞｼｯｸM-PRO" panose="020F0600000000000000" pitchFamily="50" charset="-128"/>
              </a:rPr>
              <a:t>するためであることを正しく理解することが必要です。この観点から</a:t>
            </a:r>
            <a:r>
              <a:rPr lang="ja-JP" altLang="en-US" dirty="0">
                <a:latin typeface="HG丸ｺﾞｼｯｸM-PRO" panose="020F0600000000000000" pitchFamily="50" charset="-128"/>
                <a:ea typeface="HG丸ｺﾞｼｯｸM-PRO" panose="020F0600000000000000" pitchFamily="50" charset="-128"/>
              </a:rPr>
              <a:t>は</a:t>
            </a:r>
            <a:r>
              <a:rPr kumimoji="1" lang="ja-JP" altLang="en-US" b="1" dirty="0">
                <a:solidFill>
                  <a:srgbClr val="0000FF"/>
                </a:solidFill>
                <a:latin typeface="HG丸ｺﾞｼｯｸM-PRO" panose="020F0600000000000000" pitchFamily="50" charset="-128"/>
                <a:ea typeface="HG丸ｺﾞｼｯｸM-PRO" panose="020F0600000000000000" pitchFamily="50" charset="-128"/>
              </a:rPr>
              <a:t>看護介護現場は</a:t>
            </a:r>
            <a:r>
              <a:rPr lang="ja-JP" altLang="en-US" b="1" dirty="0">
                <a:solidFill>
                  <a:srgbClr val="0000FF"/>
                </a:solidFill>
                <a:latin typeface="HG丸ｺﾞｼｯｸM-PRO" panose="020F0600000000000000" pitchFamily="50" charset="-128"/>
                <a:ea typeface="HG丸ｺﾞｼｯｸM-PRO" panose="020F0600000000000000" pitchFamily="50" charset="-128"/>
              </a:rPr>
              <a:t>１</a:t>
            </a:r>
            <a:r>
              <a:rPr kumimoji="1" lang="ja-JP" altLang="en-US" b="1" dirty="0">
                <a:solidFill>
                  <a:srgbClr val="0000FF"/>
                </a:solidFill>
                <a:latin typeface="HG丸ｺﾞｼｯｸM-PRO" panose="020F0600000000000000" pitchFamily="50" charset="-128"/>
                <a:ea typeface="HG丸ｺﾞｼｯｸM-PRO" panose="020F0600000000000000" pitchFamily="50" charset="-128"/>
              </a:rPr>
              <a:t>年中が繁忙期であり対象外の業種</a:t>
            </a:r>
            <a:r>
              <a:rPr kumimoji="1" lang="ja-JP" altLang="en-US" dirty="0">
                <a:latin typeface="HG丸ｺﾞｼｯｸM-PRO" panose="020F0600000000000000" pitchFamily="50" charset="-128"/>
                <a:ea typeface="HG丸ｺﾞｼｯｸM-PRO" panose="020F0600000000000000" pitchFamily="50" charset="-128"/>
              </a:rPr>
              <a:t>と言えます。</a:t>
            </a:r>
            <a:endParaRPr kumimoji="1"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また、</a:t>
            </a:r>
            <a:r>
              <a:rPr kumimoji="1" lang="ja-JP" altLang="en-US" dirty="0">
                <a:latin typeface="HG丸ｺﾞｼｯｸM-PRO" panose="020F0600000000000000" pitchFamily="50" charset="-128"/>
                <a:ea typeface="HG丸ｺﾞｼｯｸM-PRO" panose="020F0600000000000000" pitchFamily="50" charset="-128"/>
              </a:rPr>
              <a:t>１勤務当たり８時間以上も働かせるため、</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労働者保護の観点から</a:t>
            </a:r>
            <a:r>
              <a:rPr lang="ja-JP" altLang="en-US" b="1" dirty="0">
                <a:solidFill>
                  <a:srgbClr val="FF0000"/>
                </a:solidFill>
                <a:latin typeface="HG丸ｺﾞｼｯｸM-PRO" panose="020F0600000000000000" pitchFamily="50" charset="-128"/>
                <a:ea typeface="HG丸ｺﾞｼｯｸM-PRO" panose="020F0600000000000000" pitchFamily="50" charset="-128"/>
              </a:rPr>
              <a:t>１</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度決定した</a:t>
            </a:r>
            <a:r>
              <a:rPr lang="ja-JP" altLang="en-US" b="1" dirty="0">
                <a:solidFill>
                  <a:srgbClr val="FF0000"/>
                </a:solidFill>
                <a:latin typeface="HG丸ｺﾞｼｯｸM-PRO" panose="020F0600000000000000" pitchFamily="50" charset="-128"/>
                <a:ea typeface="HG丸ｺﾞｼｯｸM-PRO" panose="020F0600000000000000" pitchFamily="50" charset="-128"/>
              </a:rPr>
              <a:t>シフト</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は厳格に遂行することを求めており「使用者側の都合」で任意に変更することを認めていません（</a:t>
            </a:r>
            <a:r>
              <a:rPr kumimoji="1" lang="en-US" altLang="ja-JP" b="1"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b="1" dirty="0">
                <a:solidFill>
                  <a:srgbClr val="FF0000"/>
                </a:solidFill>
                <a:latin typeface="HG丸ｺﾞｼｯｸM-PRO" panose="020F0600000000000000" pitchFamily="50" charset="-128"/>
                <a:ea typeface="HG丸ｺﾞｼｯｸM-PRO" panose="020F0600000000000000" pitchFamily="50" charset="-128"/>
              </a:rPr>
              <a:t>１）。</a:t>
            </a:r>
            <a:endParaRPr kumimoji="1" lang="en-US" altLang="ja-JP" b="1" dirty="0">
              <a:solidFill>
                <a:srgbClr val="FF0000"/>
              </a:solidFill>
              <a:latin typeface="HG丸ｺﾞｼｯｸM-PRO" panose="020F0600000000000000" pitchFamily="50" charset="-128"/>
              <a:ea typeface="HG丸ｺﾞｼｯｸM-PRO" panose="020F0600000000000000" pitchFamily="50" charset="-128"/>
            </a:endParaRPr>
          </a:p>
          <a:p>
            <a:r>
              <a:rPr lang="ja-JP" altLang="en-US" dirty="0">
                <a:solidFill>
                  <a:srgbClr val="FF0000"/>
                </a:solidFill>
                <a:latin typeface="HG丸ｺﾞｼｯｸM-PRO" panose="020F0600000000000000" pitchFamily="50" charset="-128"/>
                <a:ea typeface="HG丸ｺﾞｼｯｸM-PRO" panose="020F0600000000000000" pitchFamily="50" charset="-128"/>
              </a:rPr>
              <a:t>　</a:t>
            </a:r>
            <a:r>
              <a:rPr lang="ja-JP" altLang="en-US" b="1" dirty="0">
                <a:solidFill>
                  <a:srgbClr val="FF0000"/>
                </a:solidFill>
                <a:latin typeface="HG丸ｺﾞｼｯｸM-PRO" panose="020F0600000000000000" pitchFamily="50" charset="-128"/>
                <a:ea typeface="HG丸ｺﾞｼｯｸM-PRO" panose="020F0600000000000000" pitchFamily="50" charset="-128"/>
              </a:rPr>
              <a:t>病休者側</a:t>
            </a:r>
            <a:r>
              <a:rPr kumimoji="1" lang="ja-JP" altLang="en-US" dirty="0">
                <a:latin typeface="HG丸ｺﾞｼｯｸM-PRO" panose="020F0600000000000000" pitchFamily="50" charset="-128"/>
                <a:ea typeface="HG丸ｺﾞｼｯｸM-PRO" panose="020F0600000000000000" pitchFamily="50" charset="-128"/>
              </a:rPr>
              <a:t>の勤務変更は労働者都合ですが、その代替え要員で他のスタッフに長時間夜勤を命じることは「使用者都合」のシフト変更となります。日々、勤務交代が行われる医療介護現場では、月単位の変形労働時間制の要件を運用するのは困難という見解を徳島労働基準監督官は示しています。</a:t>
            </a:r>
            <a:endParaRPr kumimoji="1"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a:t>
            </a:r>
            <a:endParaRPr lang="en-US" altLang="ja-JP" dirty="0">
              <a:latin typeface="HG丸ｺﾞｼｯｸM-PRO" panose="020F0600000000000000" pitchFamily="50" charset="-128"/>
              <a:ea typeface="HG丸ｺﾞｼｯｸM-PRO" panose="020F0600000000000000" pitchFamily="50" charset="-128"/>
            </a:endParaRPr>
          </a:p>
          <a:p>
            <a:r>
              <a:rPr lang="en-US" altLang="ja-JP" sz="1400" dirty="0">
                <a:solidFill>
                  <a:schemeClr val="tx1"/>
                </a:solidFill>
                <a:latin typeface="HG丸ｺﾞｼｯｸM-PRO" panose="020F0600000000000000" pitchFamily="50" charset="-128"/>
                <a:ea typeface="HG丸ｺﾞｼｯｸM-PRO" panose="020F0600000000000000" pitchFamily="50" charset="-128"/>
              </a:rPr>
              <a:t>※</a:t>
            </a:r>
            <a:r>
              <a:rPr lang="ja-JP" altLang="en-US" sz="1400" dirty="0">
                <a:solidFill>
                  <a:schemeClr val="tx1"/>
                </a:solidFill>
                <a:latin typeface="HG丸ｺﾞｼｯｸM-PRO" panose="020F0600000000000000" pitchFamily="50" charset="-128"/>
                <a:ea typeface="HG丸ｺﾞｼｯｸM-PRO" panose="020F0600000000000000" pitchFamily="50" charset="-128"/>
              </a:rPr>
              <a:t>１．労働基準監督署Ｈ</a:t>
            </a:r>
            <a:r>
              <a:rPr lang="en-US" altLang="ja-JP" sz="1400" dirty="0">
                <a:solidFill>
                  <a:schemeClr val="tx1"/>
                </a:solidFill>
                <a:latin typeface="HG丸ｺﾞｼｯｸM-PRO" panose="020F0600000000000000" pitchFamily="50" charset="-128"/>
                <a:ea typeface="HG丸ｺﾞｼｯｸM-PRO" panose="020F0600000000000000" pitchFamily="50" charset="-128"/>
              </a:rPr>
              <a:t>26</a:t>
            </a:r>
            <a:r>
              <a:rPr lang="ja-JP" altLang="en-US" sz="1400" dirty="0">
                <a:solidFill>
                  <a:schemeClr val="tx1"/>
                </a:solidFill>
                <a:latin typeface="HG丸ｺﾞｼｯｸM-PRO" panose="020F0600000000000000" pitchFamily="50" charset="-128"/>
                <a:ea typeface="HG丸ｺﾞｼｯｸM-PRO" panose="020F0600000000000000" pitchFamily="50" charset="-128"/>
              </a:rPr>
              <a:t>年３月発行</a:t>
            </a:r>
            <a:r>
              <a:rPr lang="en-US" altLang="ja-JP" sz="1400" dirty="0">
                <a:solidFill>
                  <a:schemeClr val="tx1"/>
                </a:solidFill>
                <a:latin typeface="HG丸ｺﾞｼｯｸM-PRO" panose="020F0600000000000000" pitchFamily="50" charset="-128"/>
                <a:ea typeface="HG丸ｺﾞｼｯｸM-PRO" panose="020F0600000000000000" pitchFamily="50" charset="-128"/>
              </a:rPr>
              <a:t>【</a:t>
            </a:r>
            <a:r>
              <a:rPr lang="ja-JP" altLang="en-US" sz="1400" dirty="0">
                <a:solidFill>
                  <a:schemeClr val="tx1"/>
                </a:solidFill>
                <a:latin typeface="HG丸ｺﾞｼｯｸM-PRO" panose="020F0600000000000000" pitchFamily="50" charset="-128"/>
                <a:ea typeface="HG丸ｺﾞｼｯｸM-PRO" panose="020F0600000000000000" pitchFamily="50" charset="-128"/>
              </a:rPr>
              <a:t>リーフレットシリーズ労基法</a:t>
            </a:r>
            <a:r>
              <a:rPr lang="en-US" altLang="ja-JP" sz="1400" dirty="0">
                <a:solidFill>
                  <a:schemeClr val="tx1"/>
                </a:solidFill>
                <a:latin typeface="HG丸ｺﾞｼｯｸM-PRO" panose="020F0600000000000000" pitchFamily="50" charset="-128"/>
                <a:ea typeface="HG丸ｺﾞｼｯｸM-PRO" panose="020F0600000000000000" pitchFamily="50" charset="-128"/>
              </a:rPr>
              <a:t>32</a:t>
            </a:r>
            <a:r>
              <a:rPr lang="ja-JP" altLang="en-US" sz="1400" dirty="0">
                <a:solidFill>
                  <a:schemeClr val="tx1"/>
                </a:solidFill>
                <a:latin typeface="HG丸ｺﾞｼｯｸM-PRO" panose="020F0600000000000000" pitchFamily="50" charset="-128"/>
                <a:ea typeface="HG丸ｺﾞｼｯｸM-PRO" panose="020F0600000000000000" pitchFamily="50" charset="-128"/>
              </a:rPr>
              <a:t>条の２</a:t>
            </a:r>
            <a:r>
              <a:rPr lang="en-US" altLang="ja-JP" sz="1400" dirty="0">
                <a:solidFill>
                  <a:schemeClr val="tx1"/>
                </a:solidFill>
                <a:latin typeface="HG丸ｺﾞｼｯｸM-PRO" panose="020F0600000000000000" pitchFamily="50" charset="-128"/>
                <a:ea typeface="HG丸ｺﾞｼｯｸM-PRO" panose="020F0600000000000000" pitchFamily="50" charset="-128"/>
              </a:rPr>
              <a:t>】</a:t>
            </a:r>
            <a:r>
              <a:rPr lang="ja-JP" altLang="en-US" sz="1400" dirty="0">
                <a:solidFill>
                  <a:schemeClr val="tx1"/>
                </a:solidFill>
                <a:latin typeface="HG丸ｺﾞｼｯｸM-PRO" panose="020F0600000000000000" pitchFamily="50" charset="-128"/>
                <a:ea typeface="HG丸ｺﾞｼｯｸM-PRO" panose="020F0600000000000000" pitchFamily="50" charset="-128"/>
              </a:rPr>
              <a:t>に明記</a:t>
            </a:r>
            <a:endParaRPr lang="en-US" altLang="ja-JP" sz="1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 name="スライド番号プレースホルダー 3">
            <a:extLst>
              <a:ext uri="{FF2B5EF4-FFF2-40B4-BE49-F238E27FC236}">
                <a16:creationId xmlns:a16="http://schemas.microsoft.com/office/drawing/2014/main" id="{34AB7DC2-D76D-5BE7-A223-C85EFFEA0C4A}"/>
              </a:ext>
            </a:extLst>
          </p:cNvPr>
          <p:cNvSpPr>
            <a:spLocks noGrp="1"/>
          </p:cNvSpPr>
          <p:nvPr>
            <p:ph type="sldNum" sz="quarter" idx="12"/>
          </p:nvPr>
        </p:nvSpPr>
        <p:spPr>
          <a:xfrm>
            <a:off x="8068732" y="6324600"/>
            <a:ext cx="802265" cy="412639"/>
          </a:xfrm>
        </p:spPr>
        <p:txBody>
          <a:bodyPr/>
          <a:lstStyle/>
          <a:p>
            <a:fld id="{6D22F896-40B5-4ADD-8801-0D06FADFA095}" type="slidenum">
              <a:rPr lang="en-US" sz="2400" b="1">
                <a:solidFill>
                  <a:schemeClr val="tx1"/>
                </a:solidFill>
                <a:latin typeface="HG丸ｺﾞｼｯｸM-PRO" panose="020F0600000000000000" pitchFamily="50" charset="-128"/>
                <a:ea typeface="HG丸ｺﾞｼｯｸM-PRO" panose="020F0600000000000000" pitchFamily="50" charset="-128"/>
              </a:rPr>
              <a:t>8</a:t>
            </a:fld>
            <a:endParaRPr lang="en-US" sz="2400" b="1"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674757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FA5EEB2-3E79-45D7-BA03-081412AB78AB}"/>
              </a:ext>
            </a:extLst>
          </p:cNvPr>
          <p:cNvSpPr>
            <a:spLocks noGrp="1"/>
          </p:cNvSpPr>
          <p:nvPr>
            <p:ph type="sldNum" sz="quarter" idx="12"/>
          </p:nvPr>
        </p:nvSpPr>
        <p:spPr/>
        <p:txBody>
          <a:bodyPr/>
          <a:lstStyle/>
          <a:p>
            <a:fld id="{94AB4E10-A745-4A4E-81A5-1F50D66092F7}" type="slidenum">
              <a:rPr kumimoji="1" lang="ja-JP" altLang="en-US" smtClean="0"/>
              <a:t>9</a:t>
            </a:fld>
            <a:endParaRPr kumimoji="1" lang="ja-JP" altLang="en-US"/>
          </a:p>
        </p:txBody>
      </p:sp>
      <p:pic>
        <p:nvPicPr>
          <p:cNvPr id="6" name="図 5">
            <a:extLst>
              <a:ext uri="{FF2B5EF4-FFF2-40B4-BE49-F238E27FC236}">
                <a16:creationId xmlns:a16="http://schemas.microsoft.com/office/drawing/2014/main" id="{AB8A5556-3188-4774-598B-7F92D5049EC9}"/>
              </a:ext>
            </a:extLst>
          </p:cNvPr>
          <p:cNvPicPr>
            <a:picLocks noChangeAspect="1"/>
          </p:cNvPicPr>
          <p:nvPr/>
        </p:nvPicPr>
        <p:blipFill>
          <a:blip r:embed="rId2"/>
          <a:stretch>
            <a:fillRect/>
          </a:stretch>
        </p:blipFill>
        <p:spPr>
          <a:xfrm>
            <a:off x="4355976" y="113225"/>
            <a:ext cx="4510347" cy="6631549"/>
          </a:xfrm>
          <a:prstGeom prst="rect">
            <a:avLst/>
          </a:prstGeom>
          <a:ln>
            <a:noFill/>
          </a:ln>
          <a:effectLst>
            <a:outerShdw blurRad="190500" algn="tl" rotWithShape="0">
              <a:srgbClr val="000000">
                <a:alpha val="70000"/>
              </a:srgbClr>
            </a:outerShdw>
          </a:effectLst>
        </p:spPr>
      </p:pic>
      <p:sp>
        <p:nvSpPr>
          <p:cNvPr id="7" name="テキスト ボックス 6">
            <a:extLst>
              <a:ext uri="{FF2B5EF4-FFF2-40B4-BE49-F238E27FC236}">
                <a16:creationId xmlns:a16="http://schemas.microsoft.com/office/drawing/2014/main" id="{4DA219AB-2AB1-32EB-CD3E-A78BC761C55F}"/>
              </a:ext>
            </a:extLst>
          </p:cNvPr>
          <p:cNvSpPr txBox="1"/>
          <p:nvPr/>
        </p:nvSpPr>
        <p:spPr>
          <a:xfrm>
            <a:off x="1116346" y="145757"/>
            <a:ext cx="3391203" cy="492443"/>
          </a:xfrm>
          <a:prstGeom prst="rect">
            <a:avLst/>
          </a:prstGeom>
          <a:noFill/>
        </p:spPr>
        <p:txBody>
          <a:bodyPr wrap="square" rtlCol="0">
            <a:spAutoFit/>
          </a:bodyPr>
          <a:lstStyle/>
          <a:p>
            <a:r>
              <a:rPr lang="en-US" altLang="ja-JP" sz="1200" b="1" dirty="0">
                <a:latin typeface="HG丸ｺﾞｼｯｸM-PRO" panose="020F0600000000000000" pitchFamily="50" charset="-128"/>
                <a:ea typeface="HG丸ｺﾞｼｯｸM-PRO" panose="020F0600000000000000" pitchFamily="50" charset="-128"/>
              </a:rPr>
              <a:t>※</a:t>
            </a:r>
            <a:r>
              <a:rPr lang="ja-JP" altLang="en-US" sz="1200" b="1" dirty="0">
                <a:latin typeface="HG丸ｺﾞｼｯｸM-PRO" panose="020F0600000000000000" pitchFamily="50" charset="-128"/>
                <a:ea typeface="HG丸ｺﾞｼｯｸM-PRO" panose="020F0600000000000000" pitchFamily="50" charset="-128"/>
              </a:rPr>
              <a:t>１．労働基準監督署Ｈ</a:t>
            </a:r>
            <a:r>
              <a:rPr lang="en-US" altLang="ja-JP" sz="1200" b="1" dirty="0">
                <a:latin typeface="HG丸ｺﾞｼｯｸM-PRO" panose="020F0600000000000000" pitchFamily="50" charset="-128"/>
                <a:ea typeface="HG丸ｺﾞｼｯｸM-PRO" panose="020F0600000000000000" pitchFamily="50" charset="-128"/>
              </a:rPr>
              <a:t>26</a:t>
            </a:r>
            <a:r>
              <a:rPr lang="ja-JP" altLang="en-US" sz="1200" b="1" dirty="0">
                <a:latin typeface="HG丸ｺﾞｼｯｸM-PRO" panose="020F0600000000000000" pitchFamily="50" charset="-128"/>
                <a:ea typeface="HG丸ｺﾞｼｯｸM-PRO" panose="020F0600000000000000" pitchFamily="50" charset="-128"/>
              </a:rPr>
              <a:t>年３月発行</a:t>
            </a:r>
            <a:endParaRPr lang="en-US" altLang="ja-JP" sz="1200" b="1" dirty="0">
              <a:latin typeface="HG丸ｺﾞｼｯｸM-PRO" panose="020F0600000000000000" pitchFamily="50" charset="-128"/>
              <a:ea typeface="HG丸ｺﾞｼｯｸM-PRO" panose="020F0600000000000000" pitchFamily="50" charset="-128"/>
            </a:endParaRPr>
          </a:p>
          <a:p>
            <a:r>
              <a:rPr lang="en-US" altLang="ja-JP" sz="1200" b="1" dirty="0">
                <a:latin typeface="HG丸ｺﾞｼｯｸM-PRO" panose="020F0600000000000000" pitchFamily="50" charset="-128"/>
                <a:ea typeface="HG丸ｺﾞｼｯｸM-PRO" panose="020F0600000000000000" pitchFamily="50" charset="-128"/>
              </a:rPr>
              <a:t>【</a:t>
            </a:r>
            <a:r>
              <a:rPr lang="ja-JP" altLang="en-US" sz="1200" b="1" dirty="0">
                <a:latin typeface="HG丸ｺﾞｼｯｸM-PRO" panose="020F0600000000000000" pitchFamily="50" charset="-128"/>
                <a:ea typeface="HG丸ｺﾞｼｯｸM-PRO" panose="020F0600000000000000" pitchFamily="50" charset="-128"/>
              </a:rPr>
              <a:t>リーフレットシリーズ労基法</a:t>
            </a:r>
            <a:r>
              <a:rPr lang="en-US" altLang="ja-JP" sz="1200" b="1" dirty="0">
                <a:latin typeface="HG丸ｺﾞｼｯｸM-PRO" panose="020F0600000000000000" pitchFamily="50" charset="-128"/>
                <a:ea typeface="HG丸ｺﾞｼｯｸM-PRO" panose="020F0600000000000000" pitchFamily="50" charset="-128"/>
              </a:rPr>
              <a:t>32</a:t>
            </a:r>
            <a:r>
              <a:rPr lang="ja-JP" altLang="en-US" sz="1200" b="1" dirty="0">
                <a:latin typeface="HG丸ｺﾞｼｯｸM-PRO" panose="020F0600000000000000" pitchFamily="50" charset="-128"/>
                <a:ea typeface="HG丸ｺﾞｼｯｸM-PRO" panose="020F0600000000000000" pitchFamily="50" charset="-128"/>
              </a:rPr>
              <a:t>条の２</a:t>
            </a:r>
            <a:r>
              <a:rPr lang="en-US" altLang="ja-JP" sz="1200" b="1" dirty="0">
                <a:latin typeface="HG丸ｺﾞｼｯｸM-PRO" panose="020F0600000000000000" pitchFamily="50" charset="-128"/>
                <a:ea typeface="HG丸ｺﾞｼｯｸM-PRO" panose="020F0600000000000000" pitchFamily="50" charset="-128"/>
              </a:rPr>
              <a:t>】</a:t>
            </a:r>
            <a:r>
              <a:rPr lang="ja-JP" altLang="en-US" sz="1200" b="1" dirty="0">
                <a:latin typeface="HG丸ｺﾞｼｯｸM-PRO" panose="020F0600000000000000" pitchFamily="50" charset="-128"/>
                <a:ea typeface="HG丸ｺﾞｼｯｸM-PRO" panose="020F0600000000000000" pitchFamily="50" charset="-128"/>
              </a:rPr>
              <a:t> </a:t>
            </a:r>
            <a:r>
              <a:rPr lang="ja-JP" altLang="en-US" sz="1400" b="1" dirty="0">
                <a:latin typeface="HG丸ｺﾞｼｯｸM-PRO" panose="020F0600000000000000" pitchFamily="50" charset="-128"/>
                <a:ea typeface="HG丸ｺﾞｼｯｸM-PRO" panose="020F0600000000000000" pitchFamily="50" charset="-128"/>
              </a:rPr>
              <a:t>→</a:t>
            </a:r>
            <a:r>
              <a:rPr lang="ja-JP" altLang="en-US" sz="1200" b="1" dirty="0">
                <a:latin typeface="HG丸ｺﾞｼｯｸM-PRO" panose="020F0600000000000000" pitchFamily="50" charset="-128"/>
                <a:ea typeface="HG丸ｺﾞｼｯｸM-PRO" panose="020F0600000000000000" pitchFamily="50" charset="-128"/>
              </a:rPr>
              <a:t> </a:t>
            </a:r>
            <a:endParaRPr lang="en-US" altLang="ja-JP" sz="1200" b="1" dirty="0">
              <a:latin typeface="HG丸ｺﾞｼｯｸM-PRO" panose="020F0600000000000000" pitchFamily="50" charset="-128"/>
              <a:ea typeface="HG丸ｺﾞｼｯｸM-PRO" panose="020F0600000000000000" pitchFamily="50" charset="-128"/>
            </a:endParaRPr>
          </a:p>
        </p:txBody>
      </p:sp>
      <p:pic>
        <p:nvPicPr>
          <p:cNvPr id="8" name="図 7">
            <a:extLst>
              <a:ext uri="{FF2B5EF4-FFF2-40B4-BE49-F238E27FC236}">
                <a16:creationId xmlns:a16="http://schemas.microsoft.com/office/drawing/2014/main" id="{E43B3EB0-A519-EB45-0013-37B68A19A50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8652" r="8168"/>
          <a:stretch>
            <a:fillRect/>
          </a:stretch>
        </p:blipFill>
        <p:spPr bwMode="auto">
          <a:xfrm rot="5400000">
            <a:off x="-241557" y="1198756"/>
            <a:ext cx="3002822" cy="205033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 name="テキスト ボックス 10">
            <a:extLst>
              <a:ext uri="{FF2B5EF4-FFF2-40B4-BE49-F238E27FC236}">
                <a16:creationId xmlns:a16="http://schemas.microsoft.com/office/drawing/2014/main" id="{CFA409E6-7F72-7C3C-A7DA-E550639FD0CE}"/>
              </a:ext>
            </a:extLst>
          </p:cNvPr>
          <p:cNvSpPr txBox="1"/>
          <p:nvPr/>
        </p:nvSpPr>
        <p:spPr>
          <a:xfrm>
            <a:off x="1959041" y="2836917"/>
            <a:ext cx="205033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200" dirty="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２．労働基準監督官用マニュアル本</a:t>
            </a:r>
            <a:r>
              <a:rPr lang="en-US" altLang="ja-JP" sz="1200" dirty="0">
                <a:latin typeface="HG丸ｺﾞｼｯｸM-PRO" panose="020F0600000000000000" pitchFamily="50" charset="-128"/>
                <a:ea typeface="HG丸ｺﾞｼｯｸM-PRO" panose="020F0600000000000000" pitchFamily="50" charset="-128"/>
              </a:rPr>
              <a:t>456P</a:t>
            </a:r>
            <a:r>
              <a:rPr lang="ja-JP" altLang="en-US" sz="1200" dirty="0">
                <a:latin typeface="HG丸ｺﾞｼｯｸM-PRO" panose="020F0600000000000000" pitchFamily="50" charset="-128"/>
                <a:ea typeface="HG丸ｺﾞｼｯｸM-PRO" panose="020F0600000000000000" pitchFamily="50" charset="-128"/>
              </a:rPr>
              <a:t>～</a:t>
            </a:r>
            <a:r>
              <a:rPr lang="en-US" altLang="ja-JP" sz="1200" dirty="0">
                <a:latin typeface="HG丸ｺﾞｼｯｸM-PRO" panose="020F0600000000000000" pitchFamily="50" charset="-128"/>
                <a:ea typeface="HG丸ｺﾞｼｯｸM-PRO" panose="020F0600000000000000" pitchFamily="50" charset="-128"/>
              </a:rPr>
              <a:t>457P</a:t>
            </a:r>
            <a:r>
              <a:rPr lang="ja-JP" altLang="en-US" sz="1200" dirty="0">
                <a:latin typeface="HG丸ｺﾞｼｯｸM-PRO" panose="020F0600000000000000" pitchFamily="50" charset="-128"/>
                <a:ea typeface="HG丸ｺﾞｼｯｸM-PRO" panose="020F0600000000000000" pitchFamily="50" charset="-128"/>
              </a:rPr>
              <a:t>に解説</a:t>
            </a:r>
            <a:endParaRPr lang="en-US" altLang="ja-JP" sz="1200" dirty="0">
              <a:latin typeface="HG丸ｺﾞｼｯｸM-PRO" panose="020F0600000000000000" pitchFamily="50" charset="-128"/>
              <a:ea typeface="HG丸ｺﾞｼｯｸM-PRO" panose="020F0600000000000000" pitchFamily="50" charset="-128"/>
            </a:endParaRPr>
          </a:p>
        </p:txBody>
      </p:sp>
      <p:sp>
        <p:nvSpPr>
          <p:cNvPr id="12" name="テキスト ボックス 11">
            <a:extLst>
              <a:ext uri="{FF2B5EF4-FFF2-40B4-BE49-F238E27FC236}">
                <a16:creationId xmlns:a16="http://schemas.microsoft.com/office/drawing/2014/main" id="{9F7EB8F2-CD5C-7456-08C1-225B596CDC4D}"/>
              </a:ext>
            </a:extLst>
          </p:cNvPr>
          <p:cNvSpPr txBox="1"/>
          <p:nvPr/>
        </p:nvSpPr>
        <p:spPr>
          <a:xfrm>
            <a:off x="4512981" y="350361"/>
            <a:ext cx="62736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ja-JP" sz="1200" dirty="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１</a:t>
            </a:r>
            <a:endParaRPr lang="en-US" altLang="ja-JP" sz="1200" dirty="0">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92C1F236-E950-13CC-334E-52384227B802}"/>
              </a:ext>
            </a:extLst>
          </p:cNvPr>
          <p:cNvSpPr txBox="1"/>
          <p:nvPr/>
        </p:nvSpPr>
        <p:spPr>
          <a:xfrm>
            <a:off x="683568" y="2204864"/>
            <a:ext cx="627360"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ja-JP" sz="1200" dirty="0">
                <a:latin typeface="HG丸ｺﾞｼｯｸM-PRO" panose="020F0600000000000000" pitchFamily="50" charset="-128"/>
                <a:ea typeface="HG丸ｺﾞｼｯｸM-PRO" panose="020F0600000000000000" pitchFamily="50" charset="-128"/>
              </a:rPr>
              <a:t>※</a:t>
            </a:r>
            <a:r>
              <a:rPr lang="ja-JP" altLang="en-US" sz="1200" dirty="0">
                <a:latin typeface="HG丸ｺﾞｼｯｸM-PRO" panose="020F0600000000000000" pitchFamily="50" charset="-128"/>
                <a:ea typeface="HG丸ｺﾞｼｯｸM-PRO" panose="020F0600000000000000" pitchFamily="50" charset="-128"/>
              </a:rPr>
              <a:t>２</a:t>
            </a:r>
            <a:endParaRPr lang="en-US" altLang="ja-JP" sz="1200" dirty="0">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C4FE09F3-D157-31CD-1A94-902209109719}"/>
              </a:ext>
            </a:extLst>
          </p:cNvPr>
          <p:cNvSpPr txBox="1"/>
          <p:nvPr/>
        </p:nvSpPr>
        <p:spPr>
          <a:xfrm>
            <a:off x="2406943" y="737794"/>
            <a:ext cx="1766768"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1200" dirty="0">
                <a:latin typeface="HG丸ｺﾞｼｯｸM-PRO" panose="020F0600000000000000" pitchFamily="50" charset="-128"/>
                <a:ea typeface="HG丸ｺﾞｼｯｸM-PRO" panose="020F0600000000000000" pitchFamily="50" charset="-128"/>
              </a:rPr>
              <a:t>・期間を定めたシフト表で「労働日と労働時間」を具体的に定める必要があります。</a:t>
            </a:r>
            <a:endParaRPr lang="en-US" altLang="ja-JP" sz="1200" dirty="0">
              <a:latin typeface="HG丸ｺﾞｼｯｸM-PRO" panose="020F0600000000000000" pitchFamily="50" charset="-128"/>
              <a:ea typeface="HG丸ｺﾞｼｯｸM-PRO" panose="020F0600000000000000" pitchFamily="50" charset="-128"/>
            </a:endParaRPr>
          </a:p>
          <a:p>
            <a:endParaRPr lang="ja-JP" altLang="en-US" sz="1200" dirty="0">
              <a:latin typeface="HG丸ｺﾞｼｯｸM-PRO" panose="020F0600000000000000" pitchFamily="50" charset="-128"/>
              <a:ea typeface="HG丸ｺﾞｼｯｸM-PRO" panose="020F0600000000000000" pitchFamily="50" charset="-128"/>
            </a:endParaRPr>
          </a:p>
          <a:p>
            <a:r>
              <a:rPr lang="ja-JP" altLang="en-US" sz="1200" dirty="0">
                <a:latin typeface="HG丸ｺﾞｼｯｸM-PRO" panose="020F0600000000000000" pitchFamily="50" charset="-128"/>
                <a:ea typeface="HG丸ｺﾞｼｯｸM-PRO" panose="020F0600000000000000" pitchFamily="50" charset="-128"/>
              </a:rPr>
              <a:t>・特定した労働日と労働時間は使用者都合を任意（使用者都合で）に変更できません。</a:t>
            </a:r>
          </a:p>
        </p:txBody>
      </p:sp>
      <p:sp>
        <p:nvSpPr>
          <p:cNvPr id="2" name="スライド番号プレースホルダー 3">
            <a:extLst>
              <a:ext uri="{FF2B5EF4-FFF2-40B4-BE49-F238E27FC236}">
                <a16:creationId xmlns:a16="http://schemas.microsoft.com/office/drawing/2014/main" id="{EC7DF2A1-A642-B602-2F44-880A9FB72794}"/>
              </a:ext>
            </a:extLst>
          </p:cNvPr>
          <p:cNvSpPr txBox="1">
            <a:spLocks/>
          </p:cNvSpPr>
          <p:nvPr/>
        </p:nvSpPr>
        <p:spPr>
          <a:xfrm>
            <a:off x="8068732" y="6324600"/>
            <a:ext cx="802265" cy="412639"/>
          </a:xfrm>
          <a:prstGeom prst="rect">
            <a:avLst/>
          </a:prstGeom>
        </p:spPr>
        <p:txBody>
          <a:bodyPr vert="horz" lIns="91440" tIns="45720" rIns="91440" bIns="45720" rtlCol="0" anchor="ctr"/>
          <a:lstStyle>
            <a:defPPr rtl="0">
              <a:defRPr lang="ja-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22F896-40B5-4ADD-8801-0D06FADFA095}" type="slidenum">
              <a:rPr lang="en-US" sz="2400" b="1" smtClean="0">
                <a:solidFill>
                  <a:schemeClr val="tx1"/>
                </a:solidFill>
                <a:latin typeface="HG丸ｺﾞｼｯｸM-PRO" panose="020F0600000000000000" pitchFamily="50" charset="-128"/>
                <a:ea typeface="HG丸ｺﾞｼｯｸM-PRO" panose="020F0600000000000000" pitchFamily="50" charset="-128"/>
              </a:rPr>
              <a:pPr/>
              <a:t>9</a:t>
            </a:fld>
            <a:endParaRPr lang="en-US" sz="24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テキスト ボックス 8">
            <a:extLst>
              <a:ext uri="{FF2B5EF4-FFF2-40B4-BE49-F238E27FC236}">
                <a16:creationId xmlns:a16="http://schemas.microsoft.com/office/drawing/2014/main" id="{09E5597A-0CB7-8897-94DE-0AF9D8C55DFE}"/>
              </a:ext>
            </a:extLst>
          </p:cNvPr>
          <p:cNvSpPr txBox="1"/>
          <p:nvPr/>
        </p:nvSpPr>
        <p:spPr>
          <a:xfrm>
            <a:off x="193340" y="3828046"/>
            <a:ext cx="3980371" cy="29238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判例の重要ポイント</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労働者の生活上の不利益を考慮</a:t>
            </a:r>
            <a:r>
              <a:rPr kumimoji="1" lang="ja-JP" altLang="en-US" sz="1400" dirty="0">
                <a:latin typeface="HG丸ｺﾞｼｯｸM-PRO" panose="020F0600000000000000" pitchFamily="50" charset="-128"/>
                <a:ea typeface="HG丸ｺﾞｼｯｸM-PRO" panose="020F0600000000000000" pitchFamily="50" charset="-128"/>
              </a:rPr>
              <a:t>し、労働時間変更を</a:t>
            </a:r>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限定的に肯定</a:t>
            </a:r>
            <a:r>
              <a:rPr kumimoji="1" lang="ja-JP" altLang="en-US" sz="1400" dirty="0">
                <a:latin typeface="HG丸ｺﾞｼｯｸM-PRO" panose="020F0600000000000000" pitchFamily="50" charset="-128"/>
                <a:ea typeface="HG丸ｺﾞｼｯｸM-PRO" panose="020F0600000000000000" pitchFamily="50" charset="-128"/>
              </a:rPr>
              <a:t>したものに過ぎません。しかも裁判所は変更自由を就業規則に明記することも求めています。</a:t>
            </a:r>
            <a:endParaRPr kumimoji="1" lang="en-US" altLang="ja-JP" sz="1400" dirty="0">
              <a:latin typeface="HG丸ｺﾞｼｯｸM-PRO" panose="020F0600000000000000" pitchFamily="50" charset="-128"/>
              <a:ea typeface="HG丸ｺﾞｼｯｸM-PRO" panose="020F0600000000000000" pitchFamily="50" charset="-128"/>
            </a:endParaRPr>
          </a:p>
          <a:p>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徳島県医労連ではパンデミックや激甚災害や重大事故相当にあたる場合としています。</a:t>
            </a:r>
            <a:endParaRPr kumimoji="1" lang="en-US" altLang="ja-JP" sz="1400" dirty="0">
              <a:latin typeface="HG丸ｺﾞｼｯｸM-PRO" panose="020F0600000000000000" pitchFamily="50" charset="-128"/>
              <a:ea typeface="HG丸ｺﾞｼｯｸM-PRO" panose="020F0600000000000000" pitchFamily="50" charset="-128"/>
            </a:endParaRPr>
          </a:p>
          <a:p>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夜勤協定違反、人事院勧告・看護師確保法の月８回６４時間を超える夜勤時間や唐突な夜勤変更などを容認し就業規則に明記するようなことはありえません。</a:t>
            </a:r>
            <a:endParaRPr kumimoji="1" lang="ja-JP" altLang="en-US" sz="2000" dirty="0"/>
          </a:p>
        </p:txBody>
      </p:sp>
    </p:spTree>
    <p:extLst>
      <p:ext uri="{BB962C8B-B14F-4D97-AF65-F5344CB8AC3E}">
        <p14:creationId xmlns:p14="http://schemas.microsoft.com/office/powerpoint/2010/main" val="1644564309"/>
      </p:ext>
    </p:extLst>
  </p:cSld>
  <p:clrMapOvr>
    <a:masterClrMapping/>
  </p:clrMapOvr>
</p:sld>
</file>

<file path=ppt/theme/theme1.xml><?xml version="1.0" encoding="utf-8"?>
<a:theme xmlns:a="http://schemas.openxmlformats.org/drawingml/2006/main" name="海 16 x 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750_TF02895256" id="{3059B3DA-3006-4DF4-B716-759D72222C60}" vid="{571CD8FD-BE74-4D08-9D9F-4785F32F8B93}"/>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テーマ">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テーマ">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海の絵のプレゼンテーション (ワイド画面)</Template>
  <TotalTime>15362</TotalTime>
  <Words>2198</Words>
  <Application>Microsoft Office PowerPoint</Application>
  <PresentationFormat>画面に合わせる (4:3)</PresentationFormat>
  <Paragraphs>160</Paragraphs>
  <Slides>16</Slides>
  <Notes>0</Notes>
  <HiddenSlides>0</HiddenSlides>
  <MMClips>1</MMClips>
  <ScaleCrop>false</ScaleCrop>
  <HeadingPairs>
    <vt:vector size="6" baseType="variant">
      <vt:variant>
        <vt:lpstr>使用されているフォント</vt:lpstr>
      </vt:variant>
      <vt:variant>
        <vt:i4>6</vt:i4>
      </vt:variant>
      <vt:variant>
        <vt:lpstr>テーマ</vt:lpstr>
      </vt:variant>
      <vt:variant>
        <vt:i4>2</vt:i4>
      </vt:variant>
      <vt:variant>
        <vt:lpstr>スライド タイトル</vt:lpstr>
      </vt:variant>
      <vt:variant>
        <vt:i4>16</vt:i4>
      </vt:variant>
    </vt:vector>
  </HeadingPairs>
  <TitlesOfParts>
    <vt:vector size="24" baseType="lpstr">
      <vt:lpstr>HGP創英角ｺﾞｼｯｸUB</vt:lpstr>
      <vt:lpstr>HG丸ｺﾞｼｯｸM-PRO</vt:lpstr>
      <vt:lpstr>ＭＳ 明朝</vt:lpstr>
      <vt:lpstr>Arial</vt:lpstr>
      <vt:lpstr>Calibri</vt:lpstr>
      <vt:lpstr>Calibri Light</vt:lpstr>
      <vt:lpstr>海 16 x 9</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１６時間夜勤を看護師２人体制は 安全性と健康性において 勤務者と入院患者にハイリスク「命の危険」</vt:lpstr>
      <vt:lpstr>１６時間夜勤を看護師２人体制は 安全性と健康性において Nsと入院患者にハイリスク「命の危険」</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24秋闘をめぐる情勢と 運動の強調点</dc:title>
  <dc:creator>IROREN-PC01</dc:creator>
  <cp:lastModifiedBy>医労連 徳島県</cp:lastModifiedBy>
  <cp:revision>194</cp:revision>
  <cp:lastPrinted>2025-09-05T05:32:12Z</cp:lastPrinted>
  <dcterms:created xsi:type="dcterms:W3CDTF">2023-08-17T07:43:07Z</dcterms:created>
  <dcterms:modified xsi:type="dcterms:W3CDTF">2026-01-26T09:04:16Z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